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  <p:sldMasterId id="2147483682" r:id="rId2"/>
  </p:sldMasterIdLst>
  <p:notesMasterIdLst>
    <p:notesMasterId r:id="rId25"/>
  </p:notesMasterIdLst>
  <p:handoutMasterIdLst>
    <p:handoutMasterId r:id="rId26"/>
  </p:handoutMasterIdLst>
  <p:sldIdLst>
    <p:sldId id="628" r:id="rId3"/>
    <p:sldId id="629" r:id="rId4"/>
    <p:sldId id="630" r:id="rId5"/>
    <p:sldId id="631" r:id="rId6"/>
    <p:sldId id="632" r:id="rId7"/>
    <p:sldId id="633" r:id="rId8"/>
    <p:sldId id="634" r:id="rId9"/>
    <p:sldId id="635" r:id="rId10"/>
    <p:sldId id="636" r:id="rId11"/>
    <p:sldId id="637" r:id="rId12"/>
    <p:sldId id="638" r:id="rId13"/>
    <p:sldId id="639" r:id="rId14"/>
    <p:sldId id="640" r:id="rId15"/>
    <p:sldId id="641" r:id="rId16"/>
    <p:sldId id="643" r:id="rId17"/>
    <p:sldId id="644" r:id="rId18"/>
    <p:sldId id="645" r:id="rId19"/>
    <p:sldId id="646" r:id="rId20"/>
    <p:sldId id="647" r:id="rId21"/>
    <p:sldId id="648" r:id="rId22"/>
    <p:sldId id="649" r:id="rId23"/>
    <p:sldId id="650" r:id="rId2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772B3B1-A49F-4BC4-A342-B9CC57AB85F7}">
          <p14:sldIdLst>
            <p14:sldId id="628"/>
            <p14:sldId id="629"/>
            <p14:sldId id="630"/>
            <p14:sldId id="631"/>
            <p14:sldId id="632"/>
            <p14:sldId id="633"/>
            <p14:sldId id="634"/>
            <p14:sldId id="635"/>
            <p14:sldId id="636"/>
            <p14:sldId id="637"/>
            <p14:sldId id="638"/>
            <p14:sldId id="639"/>
            <p14:sldId id="640"/>
            <p14:sldId id="641"/>
            <p14:sldId id="643"/>
            <p14:sldId id="644"/>
            <p14:sldId id="645"/>
            <p14:sldId id="646"/>
            <p14:sldId id="647"/>
            <p14:sldId id="648"/>
            <p14:sldId id="649"/>
            <p14:sldId id="650"/>
          </p14:sldIdLst>
        </p14:section>
        <p14:section name="Раздел без заголовка" id="{4FB49B65-3596-45DF-9005-72740699900D}">
          <p14:sldIdLst/>
        </p14:section>
        <p14:section name="Раздел без заголовка" id="{FB385595-8FC8-468C-AB96-CD640DBE4B64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Расулов Расул Морисович" initials="РРМ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AEFF7"/>
    <a:srgbClr val="D2DEEF"/>
    <a:srgbClr val="BDD7EE"/>
    <a:srgbClr val="9ABCE2"/>
    <a:srgbClr val="66A2D8"/>
    <a:srgbClr val="F8CBAD"/>
    <a:srgbClr val="999DA2"/>
    <a:srgbClr val="5B9BD5"/>
    <a:srgbClr val="6060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Средний стиль 4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5196" autoAdjust="0"/>
  </p:normalViewPr>
  <p:slideViewPr>
    <p:cSldViewPr snapToGrid="0" showGuides="1">
      <p:cViewPr varScale="1">
        <p:scale>
          <a:sx n="98" d="100"/>
          <a:sy n="98" d="100"/>
        </p:scale>
        <p:origin x="1092" y="84"/>
      </p:cViewPr>
      <p:guideLst>
        <p:guide orient="horz" pos="2160"/>
        <p:guide pos="3840"/>
      </p:guideLst>
    </p:cSldViewPr>
  </p:slid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79" d="100"/>
          <a:sy n="79" d="100"/>
        </p:scale>
        <p:origin x="3954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802" y="0"/>
            <a:ext cx="2946292" cy="49728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ECCE7B-2B55-459D-8182-D0557B1BD792}" type="datetimeFigureOut">
              <a:rPr lang="ru-RU" smtClean="0"/>
              <a:t>31.08.2023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9354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802" y="9429354"/>
            <a:ext cx="2946292" cy="4972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0AC1E7-E411-4D4E-B275-787F7D6A6A51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337567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620CFA-C76D-41D5-AC3C-DFC6FDF4C7C3}" type="datetimeFigureOut">
              <a:rPr lang="ru-RU" smtClean="0"/>
              <a:t>31.08.2023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696552-920F-4B31-9AF9-C3E3BD6AAE5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8378481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4091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88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912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432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38358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8004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14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68602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0969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990311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5798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12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2945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13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68055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15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22270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16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106826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17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1963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18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37792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D3B102A-EDC8-431F-B475-B3229B34ED88}" type="slidenum">
              <a:rPr lang="ru-RU" smtClean="0">
                <a:solidFill>
                  <a:prstClr val="black"/>
                </a:solidFill>
              </a:rPr>
              <a:pPr/>
              <a:t>19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91155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4696552-920F-4B31-9AF9-C3E3BD6AAE55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9275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83061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1879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48506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141391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126327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177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36666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307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66433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665272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0835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213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/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/>
              <a:t>8/31/2023</a:t>
            </a:fld>
            <a:endParaRPr lang="en-US" dirty="0"/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252842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1311-C342-449F-8719-7B9CD4DF702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17147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1F8624-A353-4CCE-A96F-CFD00D8C1AD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440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4D0D8-DDC3-415D-AFB4-9836CAADE71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63701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260723-DEA8-41F0-B956-5E9E65C26BA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55947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E94BE-2A33-46D9-B44B-1DA6EC2318B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25639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A4775-C4E7-4641-8011-B76361CC31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4098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CA0753-80D8-4465-BE3F-599DB496C4E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09456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D91F9D-C3D5-4D7B-856A-A4D9F4778B2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4828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4C25A6-A83F-414F-981D-F2E3CEF6C15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98113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AE4B19-5A42-439B-BC4E-92E6DFACC912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47986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34903-EA5C-4235-845E-057482457C1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7363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Прямая соединительная линия 2"/>
          <p:cNvCxnSpPr>
            <a:cxnSpLocks/>
          </p:cNvCxnSpPr>
          <p:nvPr userDrawn="1"/>
        </p:nvCxnSpPr>
        <p:spPr>
          <a:xfrm>
            <a:off x="90488" y="990600"/>
            <a:ext cx="12012612" cy="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3102000" y="90000"/>
            <a:ext cx="9000000" cy="900000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220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2495550" y="6408739"/>
            <a:ext cx="7200900" cy="358775"/>
          </a:xfrm>
          <a:prstGeom prst="rect">
            <a:avLst/>
          </a:prstGeom>
        </p:spPr>
        <p:txBody>
          <a:bodyPr lIns="0" tIns="0" rIns="0" bIns="0" anchor="b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400">
                <a:solidFill>
                  <a:prstClr val="black">
                    <a:lumMod val="50000"/>
                    <a:lumOff val="50000"/>
                  </a:prstClr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11742738" y="6552070"/>
            <a:ext cx="360362" cy="215444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rgbClr val="7F7F7F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6DCFD259-276A-48CF-AAAF-66CD61FCC4F6}" type="slidenum">
              <a:rPr lang="ru-RU" altLang="ru-RU"/>
              <a:pPr>
                <a:defRPr/>
              </a:pPr>
              <a:t>‹#›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042172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25" y="6377969"/>
            <a:ext cx="2804161" cy="574516"/>
          </a:xfrm>
          <a:prstGeom prst="rect">
            <a:avLst/>
          </a:prstGeom>
        </p:spPr>
        <p:txBody>
          <a:bodyPr/>
          <a:lstStyle/>
          <a:p>
            <a:fld id="{F610515F-1E8C-4EDF-B9D4-579670099B2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45281" y="6377971"/>
            <a:ext cx="3901440" cy="574516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2C64C0D2-3B01-4D89-AC3D-D015BF578CA3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>
          <a:xfrm>
            <a:off x="9253594" y="6394481"/>
            <a:ext cx="2804161" cy="348813"/>
          </a:xfrm>
        </p:spPr>
        <p:txBody>
          <a:bodyPr lIns="0" tIns="0" rIns="0" bIns="0"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ru-RU" smtClean="0">
                <a:solidFill>
                  <a:srgbClr val="44546A"/>
                </a:solidFill>
              </a:rPr>
              <a:pPr/>
              <a:t>‹#›</a:t>
            </a:fld>
            <a:endParaRPr lang="ru-RU" dirty="0">
              <a:solidFill>
                <a:srgbClr val="44546A"/>
              </a:solidFill>
            </a:endParaRPr>
          </a:p>
        </p:txBody>
      </p:sp>
      <p:sp>
        <p:nvSpPr>
          <p:cNvPr id="6" name="Holder 2">
            <a:extLst>
              <a:ext uri="{FF2B5EF4-FFF2-40B4-BE49-F238E27FC236}">
                <a16:creationId xmlns:a16="http://schemas.microsoft.com/office/drawing/2014/main" id="{ACA70A9C-BB1B-495B-A91D-4FFE807FD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81"/>
            <a:ext cx="5789968" cy="348813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267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7" name="object 2">
            <a:extLst>
              <a:ext uri="{FF2B5EF4-FFF2-40B4-BE49-F238E27FC236}">
                <a16:creationId xmlns:a16="http://schemas.microsoft.com/office/drawing/2014/main" id="{D1FFA894-E666-4AAB-90B4-A00984BD322C}"/>
              </a:ext>
            </a:extLst>
          </p:cNvPr>
          <p:cNvSpPr/>
          <p:nvPr userDrawn="1"/>
        </p:nvSpPr>
        <p:spPr>
          <a:xfrm flipV="1">
            <a:off x="1" y="530121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67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3854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243154" y="1818512"/>
            <a:ext cx="8534401" cy="32188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324"/>
            </a:lvl1pPr>
          </a:lstStyle>
          <a:p>
            <a:endParaRPr dirty="0"/>
          </a:p>
        </p:txBody>
      </p:sp>
      <p:sp>
        <p:nvSpPr>
          <p:cNvPr id="7" name="Holder 2">
            <a:extLst>
              <a:ext uri="{FF2B5EF4-FFF2-40B4-BE49-F238E27FC236}">
                <a16:creationId xmlns:a16="http://schemas.microsoft.com/office/drawing/2014/main" id="{7B23EBB8-90AE-42AD-89F1-AAACFA842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358445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sz="2329" b="1" i="0">
                <a:solidFill>
                  <a:schemeClr val="tx2"/>
                </a:solidFill>
                <a:latin typeface="Arial"/>
                <a:cs typeface="Arial"/>
              </a:defRPr>
            </a:lvl1pPr>
          </a:lstStyle>
          <a:p>
            <a:endParaRPr dirty="0"/>
          </a:p>
        </p:txBody>
      </p:sp>
      <p:sp>
        <p:nvSpPr>
          <p:cNvPr id="8" name="object 2">
            <a:extLst>
              <a:ext uri="{FF2B5EF4-FFF2-40B4-BE49-F238E27FC236}">
                <a16:creationId xmlns:a16="http://schemas.microsoft.com/office/drawing/2014/main" id="{AC4B3DDE-8657-4CD7-8D3E-CD345DD21E94}"/>
              </a:ext>
            </a:extLst>
          </p:cNvPr>
          <p:cNvSpPr/>
          <p:nvPr userDrawn="1"/>
        </p:nvSpPr>
        <p:spPr>
          <a:xfrm flipV="1">
            <a:off x="1" y="530119"/>
            <a:ext cx="12192000" cy="374445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3808" dirty="0">
              <a:solidFill>
                <a:prstClr val="black"/>
              </a:solidFill>
            </a:endParaRPr>
          </a:p>
        </p:txBody>
      </p:sp>
      <p:sp>
        <p:nvSpPr>
          <p:cNvPr id="10" name="Дата 9">
            <a:extLst>
              <a:ext uri="{FF2B5EF4-FFF2-40B4-BE49-F238E27FC236}">
                <a16:creationId xmlns:a16="http://schemas.microsoft.com/office/drawing/2014/main" id="{20278EF6-AF14-48C2-AE7F-BB201C546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4F694-E1C4-4716-8C03-B76FD6043CF6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Нижний колонтитул 10">
            <a:extLst>
              <a:ext uri="{FF2B5EF4-FFF2-40B4-BE49-F238E27FC236}">
                <a16:creationId xmlns:a16="http://schemas.microsoft.com/office/drawing/2014/main" id="{673C5D05-5317-4410-986D-0EB45742A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>
            <a:extLst>
              <a:ext uri="{FF2B5EF4-FFF2-40B4-BE49-F238E27FC236}">
                <a16:creationId xmlns:a16="http://schemas.microsoft.com/office/drawing/2014/main" id="{9B8336B5-74EC-4EED-88A6-FF7D2C8A8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85661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/>
              <a:t>8/31/2023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278876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81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D780EA-BA06-41B2-A69A-BB270A83C3D9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8/31/2023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A6F70-B317-4A4F-98B4-679CD3E73B8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40230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95" r:id="rId13"/>
    <p:sldLayoutId id="2147483696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3C7953D899697CF64C4DE18EEAE0D593F9BF71C58A68976D7789F3766C01ECB6082C35598F460720370B648F02FD3156BA8327E28uAX9L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33C7953D899697CF64C4DE18EEAE0D593892F9135BA38976D7789F3766C01ECB6082C3519AF06B245A3FB714B47FC01568A8307834A86E04u3XFL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consultantplus://offline/ref=33C7953D899697CF64C4DE18EEAE0D593892F9135BA38976D7789F3766C01ECB72829B5D9AF37526542AE145F2u2X9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onsultantplus://offline/ref=D3B36B4808D78A771DD2552CD88EF82F8E436104A4A567F4B41AD533FF1696F408DF90DE1DCCFF94BAB1A65A49EFEADECADB45D99E0ED495D675J6tF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hyperlink" Target="consultantplus://offline/ref=43AB70BDE73C3DBFD5638E645CD74524D4C7D4F137089B6FF944FC055F7302B44774F8F558B3CE3433B8F2F1E7475046D9C740FF57ABAB22CF90C8v8t7R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27"/>
          <p:cNvSpPr/>
          <p:nvPr/>
        </p:nvSpPr>
        <p:spPr>
          <a:xfrm>
            <a:off x="0" y="-63388"/>
            <a:ext cx="12192000" cy="37719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333" dirty="0">
              <a:solidFill>
                <a:prstClr val="white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9947" y="114300"/>
            <a:ext cx="5906705" cy="6629400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6" t="54217" r="794"/>
          <a:stretch/>
        </p:blipFill>
        <p:spPr>
          <a:xfrm>
            <a:off x="6179947" y="3708512"/>
            <a:ext cx="5906705" cy="3035188"/>
          </a:xfrm>
          <a:prstGeom prst="rect">
            <a:avLst/>
          </a:prstGeom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517236" y="2295338"/>
            <a:ext cx="5748482" cy="1133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l"/>
            <a:endParaRPr lang="ru-RU" sz="2800" dirty="0">
              <a:solidFill>
                <a:prstClr val="white"/>
              </a:solidFill>
              <a:latin typeface="Segoe UI Light" panose="020B0502040204020203" pitchFamily="34" charset="0"/>
              <a:ea typeface="Segoe UI Historic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67110" y="234778"/>
            <a:ext cx="6098608" cy="3194222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400" dirty="0" smtClean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Семинар </a:t>
            </a:r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в формате ВКС </a:t>
            </a:r>
          </a:p>
          <a:p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по вопросам своевременного и качественного размещения информации </a:t>
            </a:r>
          </a:p>
          <a:p>
            <a:r>
              <a:rPr lang="ru-RU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государственными и муниципальными учреждениями  на официальном сайте в сети «Интернет»</a:t>
            </a:r>
            <a:r>
              <a:rPr lang="en-US" sz="2400" dirty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 </a:t>
            </a:r>
            <a:r>
              <a:rPr lang="en-US" sz="2400" dirty="0" smtClean="0">
                <a:solidFill>
                  <a:prstClr val="white"/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BUS.GOV.RU</a:t>
            </a:r>
            <a:endParaRPr lang="ru-RU" sz="2400" dirty="0">
              <a:solidFill>
                <a:prstClr val="white"/>
              </a:solidFill>
              <a:latin typeface="Arial" panose="020B0604020202020204" pitchFamily="34" charset="0"/>
              <a:ea typeface="Segoe UI Historic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634" y="5863516"/>
            <a:ext cx="7191639" cy="807948"/>
          </a:xfrm>
          <a:prstGeom prst="rect">
            <a:avLst/>
          </a:prstGeom>
          <a:noFill/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>
                <a:solidFill>
                  <a:prstClr val="white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Нормативная правовая база.</a:t>
            </a:r>
          </a:p>
        </p:txBody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403141" y="5136699"/>
            <a:ext cx="4144146" cy="11913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534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pPr algn="ctr"/>
            <a:r>
              <a:rPr lang="ru-RU" sz="1400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Управление Федерального казначейства </a:t>
            </a:r>
          </a:p>
          <a:p>
            <a:pPr algn="ctr"/>
            <a:r>
              <a:rPr lang="ru-RU" sz="1400" dirty="0" smtClean="0">
                <a:solidFill>
                  <a:srgbClr val="4472C4">
                    <a:lumMod val="75000"/>
                  </a:srgbClr>
                </a:solidFill>
                <a:latin typeface="Arial" panose="020B0604020202020204" pitchFamily="34" charset="0"/>
                <a:ea typeface="Segoe UI Historic" panose="020B0502040204020203" pitchFamily="34" charset="0"/>
                <a:cs typeface="Arial" panose="020B0604020202020204" pitchFamily="34" charset="0"/>
              </a:rPr>
              <a:t>по Мурманской области</a:t>
            </a:r>
          </a:p>
          <a:p>
            <a:pPr algn="l"/>
            <a:endParaRPr lang="ru-RU" sz="1400" dirty="0">
              <a:solidFill>
                <a:srgbClr val="4472C4">
                  <a:lumMod val="75000"/>
                </a:srgbClr>
              </a:solidFill>
              <a:latin typeface="Arial" panose="020B0604020202020204" pitchFamily="34" charset="0"/>
              <a:ea typeface="Segoe UI Historic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47287" y="6328057"/>
            <a:ext cx="37147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г. </a:t>
            </a:r>
            <a:r>
              <a:rPr lang="ru-RU" sz="1400" dirty="0" smtClean="0">
                <a:solidFill>
                  <a:prstClr val="black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Мурманск, 31 </a:t>
            </a:r>
            <a:r>
              <a:rPr lang="ru-RU" sz="1400" dirty="0">
                <a:solidFill>
                  <a:prstClr val="black"/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августа 2023 г.</a:t>
            </a:r>
            <a:r>
              <a:rPr lang="ru-RU" sz="1400" dirty="0">
                <a:solidFill>
                  <a:prstClr val="white">
                    <a:lumMod val="65000"/>
                  </a:prstClr>
                </a:solidFill>
                <a:latin typeface="Arial" panose="020B0604020202020204" pitchFamily="34" charset="0"/>
                <a:ea typeface="Segoe UI Black" panose="020B0A02040204020203" pitchFamily="34" charset="0"/>
                <a:cs typeface="Arial" panose="020B0604020202020204" pitchFamily="34" charset="0"/>
              </a:rPr>
              <a:t>.</a:t>
            </a:r>
            <a:endParaRPr lang="en-US" sz="1400" dirty="0">
              <a:solidFill>
                <a:prstClr val="white">
                  <a:lumMod val="65000"/>
                </a:prstClr>
              </a:solidFill>
              <a:latin typeface="Arial" panose="020B0604020202020204" pitchFamily="34" charset="0"/>
              <a:ea typeface="Segoe UI Black" panose="020B0A02040204020203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6534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60673"/>
            <a:ext cx="10393704" cy="307777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Нормативно правовая база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6402423" y="3970932"/>
            <a:ext cx="5103778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Федерального казначейства </a:t>
            </a:r>
            <a:b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23.03.2023 № 98</a:t>
            </a:r>
            <a:r>
              <a:rPr lang="ru-RU" sz="2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</a:t>
            </a:r>
          </a:p>
          <a:p>
            <a:pPr algn="ctr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вступил в силу с 1 апреля 2023 года.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2</a:t>
            </a:fld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92510" y="1182159"/>
            <a:ext cx="5018314" cy="200735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Порядок предоставления информации </a:t>
            </a:r>
            <a:r>
              <a:rPr lang="ru-RU" sz="2000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государственным 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</a:rPr>
              <a:t>(муниципальным) учреждением, ее размещения на официальном сайте в сети интернет и ведения указанного сайта.</a:t>
            </a:r>
          </a:p>
        </p:txBody>
      </p:sp>
      <p:sp>
        <p:nvSpPr>
          <p:cNvPr id="30" name="Стрелка вниз 29"/>
          <p:cNvSpPr/>
          <p:nvPr/>
        </p:nvSpPr>
        <p:spPr>
          <a:xfrm>
            <a:off x="3043012" y="3379443"/>
            <a:ext cx="517310" cy="4953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pic>
        <p:nvPicPr>
          <p:cNvPr id="1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5559" y="4515499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6402423" y="1199874"/>
            <a:ext cx="5103778" cy="19896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Требования к </a:t>
            </a:r>
            <a:r>
              <a:rPr lang="ru-RU" sz="2000" b="1" u="sng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проведению сверки </a:t>
            </a:r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информации о государственных и муниципальных учреждениях, размещенной на официальном сайте в сети «Интернет» www.bus.gov.ru, </a:t>
            </a:r>
            <a:r>
              <a:rPr lang="ru-RU" sz="2000" u="sng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анализа ее </a:t>
            </a:r>
            <a:r>
              <a:rPr lang="ru-RU" sz="2000" u="sng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результатов</a:t>
            </a:r>
            <a:r>
              <a:rPr lang="ru-RU" sz="2000" dirty="0" smtClean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20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Стрелка вниз 16"/>
          <p:cNvSpPr/>
          <p:nvPr/>
        </p:nvSpPr>
        <p:spPr>
          <a:xfrm>
            <a:off x="8695657" y="3382450"/>
            <a:ext cx="517310" cy="495300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792510" y="3970932"/>
            <a:ext cx="5018314" cy="1015547"/>
          </a:xfrm>
          <a:prstGeom prst="rect">
            <a:avLst/>
          </a:prstGeom>
          <a:noFill/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Приказ Министерства финансов Российской Федерации </a:t>
            </a:r>
          </a:p>
          <a:p>
            <a:pPr algn="ctr"/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 21.07.2011 №</a:t>
            </a:r>
            <a:r>
              <a:rPr lang="en-US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86</a:t>
            </a:r>
            <a:r>
              <a:rPr lang="ru-RU" sz="2000" b="1" dirty="0">
                <a:solidFill>
                  <a:srgbClr val="11437F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8154C1-F3EF-343E-57F1-5D51464E244B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  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УФК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ПО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МУРМАНСКОЙ ОБЛАСТИ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8AD38A1-7288-05E3-FB34-62AAC3BB7A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68" y="250417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1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445706" y="170664"/>
            <a:ext cx="10393704" cy="80021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Состав размещаемой информации на официальном </a:t>
            </a:r>
            <a:r>
              <a:rPr lang="ru-RU" sz="2000" dirty="0" smtClean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сайт</a:t>
            </a:r>
            <a:r>
              <a:rPr lang="en-US" sz="2000" dirty="0" smtClean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e</a:t>
            </a:r>
            <a:r>
              <a:rPr lang="ru-RU" sz="2000" dirty="0" smtClean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 </a:t>
            </a:r>
            <a:endParaRPr lang="ru-RU" sz="2000" dirty="0">
              <a:solidFill>
                <a:srgbClr val="4472C4">
                  <a:lumMod val="75000"/>
                </a:srgb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  <a:p>
            <a:r>
              <a:rPr lang="ru-RU" sz="20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  <a:p>
            <a:r>
              <a:rPr lang="ru-RU" sz="1200" b="0" dirty="0">
                <a:solidFill>
                  <a:prstClr val="black"/>
                </a:solidFill>
                <a:latin typeface="Cambria" panose="02040503050406030204" pitchFamily="18" charset="0"/>
                <a:ea typeface="Cambria" panose="02040503050406030204" pitchFamily="18" charset="0"/>
                <a:cs typeface="Segoe UI Light" panose="020B0502040204020203" pitchFamily="34" charset="0"/>
              </a:rPr>
              <a:t> 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741438" y="6435178"/>
            <a:ext cx="550814" cy="365125"/>
          </a:xfrm>
        </p:spPr>
        <p:txBody>
          <a:bodyPr anchor="ctr" anchorCtr="1"/>
          <a:lstStyle/>
          <a:p>
            <a:fld id="{B6F15528-21DE-4FAA-801E-634DDDAF4B2B}" type="slidenum">
              <a:rPr lang="ru-RU" b="1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 b="1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79970" y="2865958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показателях бюджетной сметы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/>
            </a:r>
            <a:b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казенных учреждений).</a:t>
            </a:r>
            <a:endParaRPr lang="ru-RU" sz="1500" b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700979" y="5612745"/>
            <a:ext cx="5485007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плане ФХД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государственного (муниципального) учреждения (для автономных и бюджетных учреждений).</a:t>
            </a: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95325" y="4702149"/>
            <a:ext cx="5512434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государственном (муниципальном) задании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оказание услуг (выполнение работ) и его исполнении.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695325" y="1105449"/>
            <a:ext cx="10832645" cy="667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1"/>
          <a:lstStyle/>
          <a:p>
            <a:pPr algn="ctr"/>
            <a:r>
              <a:rPr lang="ru-RU" sz="2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государственных (муниципальных) учреждениях</a:t>
            </a:r>
          </a:p>
        </p:txBody>
      </p:sp>
      <p:sp>
        <p:nvSpPr>
          <p:cNvPr id="15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79970" y="3787193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>
              <a:tabLst>
                <a:tab pos="0" algn="l"/>
              </a:tabLst>
            </a:pPr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результатах деятельности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об использовании имущества.</a:t>
            </a:r>
          </a:p>
        </p:txBody>
      </p:sp>
      <p:sp>
        <p:nvSpPr>
          <p:cNvPr id="17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79970" y="1935810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об операциях с целевыми средствами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автономных и бюджетных учреждений).</a:t>
            </a:r>
          </a:p>
        </p:txBody>
      </p:sp>
      <p:sp>
        <p:nvSpPr>
          <p:cNvPr id="18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79970" y="4689547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проведенных в отношении учреждения контрольных мероприятиях и их результатах.</a:t>
            </a:r>
          </a:p>
        </p:txBody>
      </p:sp>
      <p:sp>
        <p:nvSpPr>
          <p:cNvPr id="19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79970" y="5608301"/>
            <a:ext cx="5148000" cy="82800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годовой бухгалтерской отчетности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учреждения.</a:t>
            </a:r>
          </a:p>
        </p:txBody>
      </p:sp>
      <p:sp>
        <p:nvSpPr>
          <p:cNvPr id="30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95324" y="1935810"/>
            <a:ext cx="5512435" cy="26793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Устав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том числе внесенные в него изменения;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Свидетельство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государственной регистрации учреждения;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создании учреждения;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учредителя о назначении руководителя учреждения;</a:t>
            </a:r>
            <a:endParaRPr lang="ru-RU" sz="14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Положения о филиалах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представительствах</a:t>
            </a:r>
          </a:p>
          <a:p>
            <a:pPr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органа,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осуществляющего функции и полномочия учредителя, о назначении членов наблюдательного совета автономного учреждения или досрочном прекращении их полномочий.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0DFB38-ECAE-0991-2045-EBB92DE81AEE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УФК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ПО МУРМАНСКОЙ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ОБЛАСТИ</a:t>
            </a:r>
            <a:endParaRPr lang="ru-RU" sz="900" dirty="0">
              <a:solidFill>
                <a:srgbClr val="5B9BD5">
                  <a:lumMod val="50000"/>
                </a:srgbClr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5A67AF-223B-1DE2-7D8E-E2042F6324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195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Ключевые нормы, регулирующие работу, и основные действия учреждения и органа-учредителя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4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926482" y="1140172"/>
            <a:ext cx="10612376" cy="5075572"/>
            <a:chOff x="926482" y="1140172"/>
            <a:chExt cx="10612376" cy="5075572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741713" y="2428394"/>
              <a:ext cx="9797144" cy="153890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07000"/>
                </a:lnSpc>
              </a:pPr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Документы должен публиковать </a:t>
              </a:r>
              <a:r>
                <a:rPr lang="ru-RU" sz="2200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орган-учредитель</a:t>
              </a:r>
            </a:p>
            <a:p>
              <a:pPr algn="ctr">
                <a:lnSpc>
                  <a:spcPct val="107000"/>
                </a:lnSpc>
              </a:pPr>
              <a:endParaRPr lang="ru-RU" sz="500" b="1" dirty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>
                <a:lnSpc>
                  <a:spcPct val="107000"/>
                </a:lnSpc>
              </a:pPr>
              <a:r>
                <a:rPr lang="ru-RU" sz="1600" i="1" dirty="0">
                  <a:solidFill>
                    <a:prstClr val="black"/>
                  </a:solidFill>
                  <a:latin typeface="Segoe UI Light" panose="020B0502040204020203" pitchFamily="34" charset="0"/>
                  <a:ea typeface="Calibri" panose="020F0502020204030204" pitchFamily="34" charset="0"/>
                  <a:cs typeface="Segoe UI Light" panose="020B0502040204020203" pitchFamily="34" charset="0"/>
                </a:rPr>
                <a:t>Если документы содержатся в федеральных информационных системах или подлежат включению в государственные и (или) муниципальные информационные системы, публикация на сайте bus.gov.ru происходит автоматически - посредством взаимодействия информационных систем.</a:t>
              </a:r>
              <a:endParaRPr lang="ru-RU" sz="1600" b="1" dirty="0">
                <a:solidFill>
                  <a:srgbClr val="44546A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1741713" y="1140172"/>
              <a:ext cx="9797144" cy="59065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2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  <a:hlinkClick r:id="rId3"/>
                </a:rPr>
                <a:t>ч. 3.5 ст. 32</a:t>
              </a:r>
              <a:r>
                <a:rPr lang="ru-RU" sz="22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Закона № 7-ФЗ</a:t>
              </a:r>
            </a:p>
          </p:txBody>
        </p:sp>
        <p:sp>
          <p:nvSpPr>
            <p:cNvPr id="30" name="Стрелка вниз 29"/>
            <p:cNvSpPr/>
            <p:nvPr/>
          </p:nvSpPr>
          <p:spPr>
            <a:xfrm>
              <a:off x="5848231" y="1905000"/>
              <a:ext cx="517310" cy="42659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1741714" y="4652127"/>
              <a:ext cx="9797144" cy="156361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 u="sng" dirty="0">
                  <a:solidFill>
                    <a:srgbClr val="70AD47">
                      <a:lumMod val="75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Вправе наделить </a:t>
              </a:r>
              <a:r>
                <a:rPr lang="ru-RU" sz="2000" b="1" dirty="0">
                  <a:solidFill>
                    <a:srgbClr val="70AD47">
                      <a:lumMod val="75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обязанностью самим учреждениям размещать сведения на сайте bus.gov.ru</a:t>
              </a:r>
            </a:p>
            <a:p>
              <a:endParaRPr lang="ru-RU" sz="10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just"/>
              <a:r>
                <a:rPr lang="ru-RU" b="1" u="sng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Основание:</a:t>
              </a:r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отдельный правовой акт органа-учредителя, которым полномочие по размещению сведений на сайте bus.gov.ru передается учреждению.</a:t>
              </a:r>
              <a:endPara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3" name="Стрелка вниз 22"/>
            <p:cNvSpPr/>
            <p:nvPr/>
          </p:nvSpPr>
          <p:spPr>
            <a:xfrm>
              <a:off x="5848231" y="4123629"/>
              <a:ext cx="517310" cy="426594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grpSp>
          <p:nvGrpSpPr>
            <p:cNvPr id="44" name="Группа 43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926482" y="4777976"/>
              <a:ext cx="498222" cy="290496"/>
              <a:chOff x="7283479" y="5656725"/>
              <a:chExt cx="946123" cy="594239"/>
            </a:xfrm>
          </p:grpSpPr>
          <p:cxnSp>
            <p:nvCxnSpPr>
              <p:cNvPr id="45" name="Прямая соединительная линия 44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4022" y="5656725"/>
                <a:ext cx="635580" cy="589480"/>
              </a:xfrm>
              <a:prstGeom prst="line">
                <a:avLst/>
              </a:prstGeom>
              <a:ln w="111125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Прямая соединительная линия 45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3479" y="5901596"/>
                <a:ext cx="304799" cy="349368"/>
              </a:xfrm>
              <a:prstGeom prst="line">
                <a:avLst/>
              </a:prstGeom>
              <a:ln w="101600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7" name="Группа 46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1083294" y="2537619"/>
              <a:ext cx="0" cy="474197"/>
              <a:chOff x="7770202" y="5683762"/>
              <a:chExt cx="0" cy="616123"/>
            </a:xfrm>
          </p:grpSpPr>
          <p:cxnSp>
            <p:nvCxnSpPr>
              <p:cNvPr id="48" name="Прямая соединительная линия 47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Прямая соединительная линия 48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4CD9BB75-AE5A-0E59-69C9-1D23FA70A87C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УФК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ПО МУРМАНСКОЙ ОБЛАСТИ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D4E31DA-D7CE-1372-3906-88FB124F7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00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Ответственность за неразмещение сведений на официальном сайте </a:t>
            </a:r>
          </a:p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5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481462" y="1062341"/>
            <a:ext cx="11324095" cy="5823066"/>
            <a:chOff x="481462" y="1062341"/>
            <a:chExt cx="11324095" cy="5823066"/>
          </a:xfrm>
        </p:grpSpPr>
        <p:grpSp>
          <p:nvGrpSpPr>
            <p:cNvPr id="21" name="Группа 20"/>
            <p:cNvGrpSpPr/>
            <p:nvPr/>
          </p:nvGrpSpPr>
          <p:grpSpPr>
            <a:xfrm>
              <a:off x="481462" y="1062341"/>
              <a:ext cx="11166251" cy="2342906"/>
              <a:chOff x="481462" y="1062341"/>
              <a:chExt cx="11166251" cy="2342906"/>
            </a:xfrm>
          </p:grpSpPr>
          <p:sp>
            <p:nvSpPr>
              <p:cNvPr id="7" name="Прямоугольник 6"/>
              <p:cNvSpPr/>
              <p:nvPr/>
            </p:nvSpPr>
            <p:spPr>
              <a:xfrm>
                <a:off x="6531428" y="1062341"/>
                <a:ext cx="5116285" cy="2342906"/>
              </a:xfrm>
              <a:prstGeom prst="rect">
                <a:avLst/>
              </a:prstGeom>
              <a:noFill/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/>
                <a:r>
                  <a:rPr lang="ru-RU" sz="1600" dirty="0">
                    <a:solidFill>
                      <a:prstClr val="black"/>
                    </a:solidFill>
                  </a:rPr>
                  <a:t>Нарушение порядка обеспечения открытости и доступности сведений, содержащихся в документах, а также самих документов государственных учреждений путем размещения на официальном сайте в информационно-телекоммуникационной сети «Интернет» (код нарушения - </a:t>
                </a:r>
                <a:r>
                  <a:rPr lang="ru-RU" sz="1600" dirty="0">
                    <a:solidFill>
                      <a:prstClr val="black"/>
                    </a:solidFill>
                    <a:hlinkClick r:id="rId3"/>
                  </a:rPr>
                  <a:t>07 07 01 00 01 06</a:t>
                </a:r>
                <a:r>
                  <a:rPr lang="ru-RU" sz="1600" dirty="0">
                    <a:solidFill>
                      <a:prstClr val="black"/>
                    </a:solidFill>
                  </a:rPr>
                  <a:t>)*</a:t>
                </a:r>
              </a:p>
              <a:p>
                <a:pPr algn="just"/>
                <a:r>
                  <a:rPr lang="ru-RU" sz="1600" dirty="0">
                    <a:solidFill>
                      <a:prstClr val="black"/>
                    </a:solidFill>
                  </a:rPr>
                  <a:t>--------------------------------</a:t>
                </a:r>
              </a:p>
              <a:p>
                <a:pPr algn="just"/>
                <a:r>
                  <a:rPr lang="ru-RU" sz="1200" dirty="0">
                    <a:solidFill>
                      <a:prstClr val="black"/>
                    </a:solidFill>
                  </a:rPr>
                  <a:t>*</a:t>
                </a:r>
                <a:r>
                  <a:rPr lang="ru-RU" sz="1200" dirty="0">
                    <a:solidFill>
                      <a:prstClr val="black"/>
                    </a:solidFill>
                    <a:hlinkClick r:id="rId4"/>
                  </a:rPr>
                  <a:t>Классификатор</a:t>
                </a:r>
                <a:r>
                  <a:rPr lang="ru-RU" sz="1200" dirty="0">
                    <a:solidFill>
                      <a:prstClr val="black"/>
                    </a:solidFill>
                  </a:rPr>
                  <a:t> нарушений (рисков), выявляемых Федеральным казначейством в ходе осуществления контроля в финансово-бюджетной сфере, утв. Казначейством России 19.12.2017</a:t>
                </a:r>
              </a:p>
            </p:txBody>
          </p:sp>
          <p:sp>
            <p:nvSpPr>
              <p:cNvPr id="13" name="Прямоугольник 12"/>
              <p:cNvSpPr/>
              <p:nvPr/>
            </p:nvSpPr>
            <p:spPr>
              <a:xfrm>
                <a:off x="712105" y="1282033"/>
                <a:ext cx="4883151" cy="162444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prstClr val="black"/>
                    </a:solidFill>
                  </a:rPr>
                  <a:t>При отсутствии на сайте bus.gov.ru актуальной информации контролирующие органы могут при проверках </a:t>
                </a:r>
                <a:r>
                  <a:rPr lang="ru-RU" b="1" dirty="0">
                    <a:solidFill>
                      <a:prstClr val="black"/>
                    </a:solidFill>
                  </a:rPr>
                  <a:t>выдавать предписание </a:t>
                </a:r>
                <a:br>
                  <a:rPr lang="ru-RU" b="1" dirty="0">
                    <a:solidFill>
                      <a:prstClr val="black"/>
                    </a:solidFill>
                  </a:rPr>
                </a:br>
                <a:r>
                  <a:rPr lang="ru-RU" b="1" dirty="0">
                    <a:solidFill>
                      <a:prstClr val="black"/>
                    </a:solidFill>
                  </a:rPr>
                  <a:t>об устранении нарушения</a:t>
                </a:r>
                <a:r>
                  <a:rPr lang="ru-RU" dirty="0">
                    <a:solidFill>
                      <a:prstClr val="black"/>
                    </a:solidFill>
                  </a:rPr>
                  <a:t> </a:t>
                </a:r>
                <a:endPara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sp>
            <p:nvSpPr>
              <p:cNvPr id="30" name="Стрелка вниз 29"/>
              <p:cNvSpPr/>
              <p:nvPr/>
            </p:nvSpPr>
            <p:spPr>
              <a:xfrm rot="16200000">
                <a:off x="5837345" y="1846607"/>
                <a:ext cx="517310" cy="495300"/>
              </a:xfrm>
              <a:prstGeom prst="downArrow">
                <a:avLst/>
              </a:prstGeom>
              <a:solidFill>
                <a:schemeClr val="bg1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solidFill>
                    <a:prstClr val="black"/>
                  </a:solidFill>
                </a:endParaRPr>
              </a:p>
            </p:txBody>
          </p:sp>
          <p:pic>
            <p:nvPicPr>
              <p:cNvPr id="11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62" y="1103238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8" name="Прямоугольник 7"/>
            <p:cNvSpPr/>
            <p:nvPr/>
          </p:nvSpPr>
          <p:spPr>
            <a:xfrm>
              <a:off x="712104" y="5558121"/>
              <a:ext cx="4883151" cy="10802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2900" algn="just">
                <a:lnSpc>
                  <a:spcPct val="107000"/>
                </a:lnSpc>
                <a:spcBef>
                  <a:spcPts val="1000"/>
                </a:spcBef>
              </a:pPr>
              <a:r>
                <a:rPr lang="ru-RU" sz="15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При отсутствии правового акта органа-учредителя, которым передается полномочие, привлечь руководителя учреждения к ответственности в какой-либо форме нельзя.</a:t>
              </a:r>
              <a:endParaRPr lang="ru-RU" sz="1500" dirty="0">
                <a:solidFill>
                  <a:prstClr val="black"/>
                </a:solidFill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25" name="Группа 24"/>
            <p:cNvGrpSpPr/>
            <p:nvPr/>
          </p:nvGrpSpPr>
          <p:grpSpPr>
            <a:xfrm>
              <a:off x="481462" y="3457917"/>
              <a:ext cx="11231567" cy="1843425"/>
              <a:chOff x="481462" y="3457917"/>
              <a:chExt cx="11231567" cy="1843425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6596744" y="3638330"/>
                <a:ext cx="5116285" cy="16630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prstClr val="black"/>
                    </a:solidFill>
                  </a:rPr>
                  <a:t>Своевременное размещение сведений на сайте bus.gov.ru может быть </a:t>
                </a:r>
                <a:r>
                  <a:rPr lang="ru-RU" b="1" dirty="0">
                    <a:solidFill>
                      <a:prstClr val="black"/>
                    </a:solidFill>
                  </a:rPr>
                  <a:t>одним из критериев эффективности работы руководителя</a:t>
                </a:r>
                <a:endPara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pic>
            <p:nvPicPr>
              <p:cNvPr id="16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11672" y="3457917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7" name="Прямоугольник 16"/>
              <p:cNvSpPr/>
              <p:nvPr/>
            </p:nvSpPr>
            <p:spPr>
              <a:xfrm>
                <a:off x="712104" y="3638330"/>
                <a:ext cx="4883151" cy="166301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ru-RU" dirty="0">
                    <a:solidFill>
                      <a:prstClr val="black"/>
                    </a:solidFill>
                  </a:rPr>
                  <a:t>В актах органов-учредителей, которые передают полномочие по опубликованию, нередко упоминается </a:t>
                </a:r>
                <a:r>
                  <a:rPr lang="ru-RU" b="1" dirty="0">
                    <a:solidFill>
                      <a:prstClr val="black"/>
                    </a:solidFill>
                  </a:rPr>
                  <a:t>о персональной ответственности руководителей учреждений </a:t>
                </a:r>
                <a:r>
                  <a:rPr lang="ru-RU" dirty="0">
                    <a:solidFill>
                      <a:prstClr val="black"/>
                    </a:solidFill>
                  </a:rPr>
                  <a:t>за своевременное размещение документов</a:t>
                </a:r>
                <a:endParaRPr lang="ru-RU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endParaRPr>
              </a:p>
            </p:txBody>
          </p:sp>
          <p:pic>
            <p:nvPicPr>
              <p:cNvPr id="14" name="Picture 2" descr="C:\Users\1\AppData\Local\Microsoft\Windows\Temporary Internet Files\Content.IE5\FUZSU1KV\MC900434750[1].png"/>
              <p:cNvPicPr>
                <a:picLocks noChangeAspect="1" noChangeArrowheads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81462" y="3457917"/>
                <a:ext cx="461283" cy="39643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18" name="Группа 17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578521" y="5595249"/>
              <a:ext cx="270565" cy="213442"/>
              <a:chOff x="7283479" y="5656725"/>
              <a:chExt cx="946123" cy="594239"/>
            </a:xfrm>
          </p:grpSpPr>
          <p:cxnSp>
            <p:nvCxnSpPr>
              <p:cNvPr id="19" name="Прямая соединительная линия 18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594022" y="5656725"/>
                <a:ext cx="635580" cy="589480"/>
              </a:xfrm>
              <a:prstGeom prst="line">
                <a:avLst/>
              </a:prstGeom>
              <a:ln w="111125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283479" y="5901596"/>
                <a:ext cx="304799" cy="349368"/>
              </a:xfrm>
              <a:prstGeom prst="line">
                <a:avLst/>
              </a:prstGeom>
              <a:ln w="101600" cap="rnd">
                <a:solidFill>
                  <a:schemeClr val="accent6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Прямоугольник 9"/>
            <p:cNvSpPr/>
            <p:nvPr/>
          </p:nvSpPr>
          <p:spPr>
            <a:xfrm>
              <a:off x="6596745" y="5558121"/>
              <a:ext cx="5208812" cy="13272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342900" algn="just">
                <a:lnSpc>
                  <a:spcPct val="107000"/>
                </a:lnSpc>
                <a:spcBef>
                  <a:spcPts val="1000"/>
                </a:spcBef>
              </a:pPr>
              <a:r>
                <a:rPr lang="ru-RU" sz="1500" dirty="0">
                  <a:solidFill>
                    <a:prstClr val="black"/>
                  </a:solidFill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 неисполнение обязанности размещения сведений на сайте bus.gov.ru руководителя учреждения (иного должностного лица) можно привлечь к ответственности, как  административной, так и дисциплинарной.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6371710" y="5806982"/>
              <a:ext cx="0" cy="474197"/>
              <a:chOff x="7770202" y="5683762"/>
              <a:chExt cx="0" cy="616123"/>
            </a:xfrm>
          </p:grpSpPr>
          <p:cxnSp>
            <p:nvCxnSpPr>
              <p:cNvPr id="23" name="Прямая соединительная линия 22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5DF2E3A6-407B-F8B2-B0A6-9ADB17C6890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D384291-6D0A-A0B8-8D01-147AE0995F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230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2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Ответственность за неразмещение сведений на официальном сайте </a:t>
            </a:r>
          </a:p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в сети «Интернет» bus.gov.ru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/>
                </a:solidFill>
              </a:rPr>
              <a:pPr/>
              <a:t>6</a:t>
            </a:fld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398462" y="999179"/>
            <a:ext cx="11298237" cy="5587696"/>
            <a:chOff x="398462" y="999179"/>
            <a:chExt cx="11298237" cy="558769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361215" y="2307923"/>
              <a:ext cx="6302827" cy="2121687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Муниципалитет закрепил в порядке формирования муниципальных заданий, что их надо публиковать на сайте bus.gov.ru. Учредитель приказом поручил это делать директору учреждения. Тот пропустил 5-дневный срок размещения документов.</a:t>
              </a:r>
            </a:p>
            <a:p>
              <a:pPr indent="358775" algn="just"/>
              <a:r>
                <a:rPr lang="ru-RU" sz="1600" b="1" dirty="0">
                  <a:solidFill>
                    <a:prstClr val="black"/>
                  </a:solidFill>
                </a:rPr>
                <a:t>Суд привлек директора к административной ответственности за нарушение порядка формирования заданий</a:t>
              </a:r>
              <a:r>
                <a:rPr lang="ru-RU" sz="1600" dirty="0">
                  <a:solidFill>
                    <a:prstClr val="black"/>
                  </a:solidFill>
                </a:rPr>
                <a:t>. </a:t>
              </a:r>
            </a:p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Суд заменил штраф предупреждением. Суд учел, что проступок был совершен впервые и не привел к ущербу.</a:t>
              </a:r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712106" y="2523004"/>
              <a:ext cx="3751038" cy="1624449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i="1" dirty="0">
                  <a:solidFill>
                    <a:prstClr val="black"/>
                  </a:solidFill>
                  <a:hlinkClick r:id="rId3"/>
                </a:rPr>
                <a:t>Постановление</a:t>
              </a:r>
              <a:r>
                <a:rPr lang="ru-RU" i="1" dirty="0">
                  <a:solidFill>
                    <a:prstClr val="black"/>
                  </a:solidFill>
                </a:rPr>
                <a:t> </a:t>
              </a:r>
              <a:r>
                <a:rPr lang="ru-RU" i="1" dirty="0" err="1">
                  <a:solidFill>
                    <a:prstClr val="black"/>
                  </a:solidFill>
                </a:rPr>
                <a:t>Хасынского</a:t>
              </a:r>
              <a:r>
                <a:rPr lang="ru-RU" i="1" dirty="0">
                  <a:solidFill>
                    <a:prstClr val="black"/>
                  </a:solidFill>
                </a:rPr>
                <a:t> районного суда Магаданской области от 05.04.2023 по делу </a:t>
              </a:r>
              <a:br>
                <a:rPr lang="ru-RU" i="1" dirty="0">
                  <a:solidFill>
                    <a:prstClr val="black"/>
                  </a:solidFill>
                </a:rPr>
              </a:br>
              <a:r>
                <a:rPr lang="ru-RU" i="1" dirty="0">
                  <a:solidFill>
                    <a:prstClr val="black"/>
                  </a:solidFill>
                </a:rPr>
                <a:t>№ 5-58/2023.</a:t>
              </a:r>
              <a:endParaRPr lang="ru-RU" dirty="0">
                <a:solidFill>
                  <a:prstClr val="black"/>
                </a:solidFill>
              </a:endParaRPr>
            </a:p>
          </p:txBody>
        </p:sp>
        <p:sp>
          <p:nvSpPr>
            <p:cNvPr id="30" name="Стрелка вниз 29"/>
            <p:cNvSpPr/>
            <p:nvPr/>
          </p:nvSpPr>
          <p:spPr>
            <a:xfrm rot="16200000">
              <a:off x="4688903" y="3058355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737508" y="4727198"/>
              <a:ext cx="3751038" cy="166301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i="1" dirty="0">
                  <a:solidFill>
                    <a:prstClr val="black"/>
                  </a:solidFill>
                  <a:hlinkClick r:id="rId4"/>
                </a:rPr>
                <a:t>Решение</a:t>
              </a:r>
              <a:r>
                <a:rPr lang="ru-RU" i="1" dirty="0">
                  <a:solidFill>
                    <a:prstClr val="black"/>
                  </a:solidFill>
                </a:rPr>
                <a:t> </a:t>
              </a:r>
              <a:r>
                <a:rPr lang="ru-RU" i="1" dirty="0" err="1">
                  <a:solidFill>
                    <a:prstClr val="black"/>
                  </a:solidFill>
                </a:rPr>
                <a:t>Железногорского</a:t>
              </a:r>
              <a:r>
                <a:rPr lang="ru-RU" i="1" dirty="0">
                  <a:solidFill>
                    <a:prstClr val="black"/>
                  </a:solidFill>
                </a:rPr>
                <a:t> городского суда Курской области от 04.04.2022 по делу </a:t>
              </a:r>
              <a:br>
                <a:rPr lang="ru-RU" i="1" dirty="0">
                  <a:solidFill>
                    <a:prstClr val="black"/>
                  </a:solidFill>
                </a:rPr>
              </a:br>
              <a:r>
                <a:rPr lang="ru-RU" i="1" dirty="0">
                  <a:solidFill>
                    <a:prstClr val="black"/>
                  </a:solidFill>
                </a:rPr>
                <a:t>№ 12-43/2022.</a:t>
              </a:r>
              <a:endParaRPr lang="ru-RU" dirty="0">
                <a:solidFill>
                  <a:prstClr val="black"/>
                </a:solidFill>
              </a:endParaRPr>
            </a:p>
          </p:txBody>
        </p:sp>
        <p:grpSp>
          <p:nvGrpSpPr>
            <p:cNvPr id="26" name="Группа 25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432707" y="3000568"/>
              <a:ext cx="0" cy="474197"/>
              <a:chOff x="7770202" y="5683762"/>
              <a:chExt cx="0" cy="61612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Прямая соединительная линия 27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9" name="Группа 28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432707" y="5196635"/>
              <a:ext cx="0" cy="474197"/>
              <a:chOff x="7770202" y="5683762"/>
              <a:chExt cx="0" cy="616123"/>
            </a:xfrm>
          </p:grpSpPr>
          <p:cxnSp>
            <p:nvCxnSpPr>
              <p:cNvPr id="31" name="Прямая соединительная линия 30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Прямая соединительная линия 31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Прямоугольник 32"/>
            <p:cNvSpPr/>
            <p:nvPr/>
          </p:nvSpPr>
          <p:spPr>
            <a:xfrm>
              <a:off x="5361215" y="4546795"/>
              <a:ext cx="6335484" cy="204008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Администрация города указала в порядке формирования муниципальных заданий, что их надо публиковать. Учредитель поручил это делать учреждению. Учреждение пропустило 5-дневный срок размещения документов. </a:t>
              </a:r>
              <a:r>
                <a:rPr lang="ru-RU" sz="1600" b="1" dirty="0">
                  <a:solidFill>
                    <a:prstClr val="black"/>
                  </a:solidFill>
                </a:rPr>
                <a:t>Руководителя учреждения привлекли к административной ответственности за нарушение порядка формирования задания.</a:t>
              </a:r>
            </a:p>
            <a:p>
              <a:pPr indent="358775" algn="just"/>
              <a:r>
                <a:rPr lang="ru-RU" sz="1600" dirty="0">
                  <a:solidFill>
                    <a:prstClr val="black"/>
                  </a:solidFill>
                </a:rPr>
                <a:t>Суд заменил штраф предупреждением. Суд учел, что директор совершил проступок впервые и это не привело к ущербу.</a:t>
              </a:r>
            </a:p>
          </p:txBody>
        </p:sp>
        <p:sp>
          <p:nvSpPr>
            <p:cNvPr id="34" name="Стрелка вниз 33"/>
            <p:cNvSpPr/>
            <p:nvPr/>
          </p:nvSpPr>
          <p:spPr>
            <a:xfrm rot="16200000">
              <a:off x="4688903" y="5363602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4" name="Прямоугольник 3"/>
            <p:cNvSpPr/>
            <p:nvPr/>
          </p:nvSpPr>
          <p:spPr>
            <a:xfrm>
              <a:off x="5361214" y="1095416"/>
              <a:ext cx="6302827" cy="923330"/>
            </a:xfrm>
            <a:prstGeom prst="rect">
              <a:avLst/>
            </a:prstGeom>
            <a:noFill/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indent="358775" algn="ctr"/>
              <a:r>
                <a:rPr lang="ru-RU" sz="1600" b="1" u="sng" dirty="0">
                  <a:solidFill>
                    <a:prstClr val="black"/>
                  </a:solidFill>
                </a:rPr>
                <a:t>Статья 15.15.15. </a:t>
              </a:r>
              <a:r>
                <a:rPr lang="ru-RU" sz="1600" dirty="0">
                  <a:solidFill>
                    <a:prstClr val="black"/>
                  </a:solidFill>
                </a:rPr>
                <a:t>Нарушение порядка формирования государственного (муниципального) задания</a:t>
              </a:r>
              <a:br>
                <a:rPr lang="ru-RU" sz="1600" dirty="0">
                  <a:solidFill>
                    <a:prstClr val="black"/>
                  </a:solidFill>
                </a:rPr>
              </a:br>
              <a:r>
                <a:rPr lang="ru-RU" sz="1600" dirty="0">
                  <a:solidFill>
                    <a:prstClr val="black"/>
                  </a:solidFill>
                </a:rPr>
                <a:t>(КоАП от 30.12.2001 № 195-ФЗ).</a:t>
              </a:r>
            </a:p>
          </p:txBody>
        </p:sp>
        <p:sp>
          <p:nvSpPr>
            <p:cNvPr id="5" name="Прямоугольник 4"/>
            <p:cNvSpPr/>
            <p:nvPr/>
          </p:nvSpPr>
          <p:spPr>
            <a:xfrm>
              <a:off x="712106" y="1095416"/>
              <a:ext cx="3776440" cy="9233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prstClr val="black"/>
                  </a:solidFill>
                </a:rPr>
                <a:t>Несвоевременное опубликование государственного (муниципального) задания</a:t>
              </a:r>
            </a:p>
          </p:txBody>
        </p:sp>
        <p:pic>
          <p:nvPicPr>
            <p:cNvPr id="35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62" y="999179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Стрелка вниз 35"/>
            <p:cNvSpPr/>
            <p:nvPr/>
          </p:nvSpPr>
          <p:spPr>
            <a:xfrm rot="16200000">
              <a:off x="4688903" y="1309431"/>
              <a:ext cx="517310" cy="495300"/>
            </a:xfrm>
            <a:prstGeom prst="downArrow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black"/>
                </a:solidFill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650420" y="2177143"/>
              <a:ext cx="16138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i="1" dirty="0">
                  <a:solidFill>
                    <a:prstClr val="black"/>
                  </a:solidFill>
                </a:rPr>
                <a:t>Примеры: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FF930815-9247-FDA1-EBE1-F900F8EC6EF9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8FFB651-FBFB-2805-4CE7-2C9FACD806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0847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Общая информация об учреждении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Общая информация об учреждении</a:t>
            </a:r>
          </a:p>
        </p:txBody>
      </p:sp>
      <p:sp>
        <p:nvSpPr>
          <p:cNvPr id="26" name="Стрелка вниз 25"/>
          <p:cNvSpPr/>
          <p:nvPr/>
        </p:nvSpPr>
        <p:spPr>
          <a:xfrm>
            <a:off x="8997098" y="1511093"/>
            <a:ext cx="581489" cy="257168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низ 11"/>
          <p:cNvSpPr/>
          <p:nvPr/>
        </p:nvSpPr>
        <p:spPr>
          <a:xfrm>
            <a:off x="2796093" y="146513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674279" y="2255691"/>
            <a:ext cx="5227131" cy="1830590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Устав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том числе внесенные в него изменения;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Свидетельство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о государственной регистрации учреждения;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учредителя о создании учреждения;</a:t>
            </a: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Решение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учредителя о назначении руководителя учреждения;</a:t>
            </a:r>
            <a:endParaRPr lang="ru-RU" sz="1300" b="1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Положения о филиалах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представительствах;</a:t>
            </a:r>
          </a:p>
          <a:p>
            <a:pPr algn="just"/>
            <a:r>
              <a:rPr lang="ru-RU" sz="13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Решения органа,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осуществляющего функции и полномочия учредителя, о назначении членов наблюдательного совета автономного учреждения или досрочном прекращении их полномочий.</a:t>
            </a:r>
            <a:endParaRPr lang="ru-RU" sz="15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084334" y="1825735"/>
            <a:ext cx="433791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электронном структурированном виде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7560384" y="1869108"/>
            <a:ext cx="3454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электронные</a:t>
            </a:r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копии документов</a:t>
            </a:r>
          </a:p>
        </p:txBody>
      </p:sp>
      <p:sp>
        <p:nvSpPr>
          <p:cNvPr id="18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639727" y="2233918"/>
            <a:ext cx="5227131" cy="183059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271463" algn="just"/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Общая информация об учреждении формируется по данным реестра участников бюджетного процесса, а также юридических лиц, не являющихся участниками бюджетного процесса, формирование и ведение которого осуществляется в соответствии с приказом Минфина России от 23 декабря 2014 г. № 163н.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116286" y="5282832"/>
            <a:ext cx="6785124" cy="1411882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indent="358775"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увольнении руководителя учреждения и назначения нового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b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том числе в статусе исполняющего обязанности). Решение о назначении принимает орган-учредитель посредством издания соответствующего приказа.</a:t>
            </a:r>
          </a:p>
          <a:p>
            <a:pPr indent="358775" algn="just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После подписания такого приказа нужно разместить электронную копию решения учредителя о назначении руководителя учреждения и изменить структурированную информацию, вписав туда нового руководителя.</a:t>
            </a:r>
            <a:endParaRPr lang="ru-RU" sz="15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1197429" y="4192659"/>
            <a:ext cx="3152682" cy="24902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позднее 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</a:t>
            </a:r>
            <a:r>
              <a:rPr lang="ru-RU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рабочих дней,</a:t>
            </a:r>
            <a:r>
              <a:rPr lang="ru-RU" i="1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следующих за днем внесения изменений в документы учреждение предоставляет через официальный сайт уточненную информацию (документы).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5116286" y="4192659"/>
            <a:ext cx="6785124" cy="956673"/>
          </a:xfrm>
          <a:prstGeom prst="rect">
            <a:avLst/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indent="358775" algn="just"/>
            <a:r>
              <a:rPr lang="ru-RU" sz="1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внесении уточнений в Устав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порядке, установленном Правительством РФ, высшим исполнительным органом государственной власти субъекта Российской Федерации, местной администрацией, и после его государственной регистрации. </a:t>
            </a:r>
          </a:p>
        </p:txBody>
      </p:sp>
      <p:pic>
        <p:nvPicPr>
          <p:cNvPr id="30" name="Picture 6">
            <a:extLst>
              <a:ext uri="{FF2B5EF4-FFF2-40B4-BE49-F238E27FC236}">
                <a16:creationId xmlns:a16="http://schemas.microsoft.com/office/drawing/2014/main" id="{2F9DE919-46B4-49E9-AD9F-AD0464AA52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255" y="4817196"/>
            <a:ext cx="653080" cy="645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Группа 6"/>
          <p:cNvGrpSpPr/>
          <p:nvPr/>
        </p:nvGrpSpPr>
        <p:grpSpPr>
          <a:xfrm rot="10800000">
            <a:off x="4401724" y="4914985"/>
            <a:ext cx="616589" cy="451671"/>
            <a:chOff x="5714374" y="1554255"/>
            <a:chExt cx="918304" cy="705240"/>
          </a:xfrm>
          <a:noFill/>
        </p:grpSpPr>
        <p:sp>
          <p:nvSpPr>
            <p:cNvPr id="31" name="Нашивка 30"/>
            <p:cNvSpPr/>
            <p:nvPr/>
          </p:nvSpPr>
          <p:spPr>
            <a:xfrm>
              <a:off x="5714374" y="1555413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  <p:sp>
          <p:nvSpPr>
            <p:cNvPr id="32" name="Нашивка 31"/>
            <p:cNvSpPr/>
            <p:nvPr/>
          </p:nvSpPr>
          <p:spPr>
            <a:xfrm>
              <a:off x="5963234" y="1554255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  <p:sp>
          <p:nvSpPr>
            <p:cNvPr id="33" name="Нашивка 32"/>
            <p:cNvSpPr/>
            <p:nvPr/>
          </p:nvSpPr>
          <p:spPr>
            <a:xfrm>
              <a:off x="6207468" y="1554668"/>
              <a:ext cx="425210" cy="704082"/>
            </a:xfrm>
            <a:prstGeom prst="chevron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449288"/>
              <a:endParaRPr lang="ru-RU" sz="2853">
                <a:solidFill>
                  <a:prstClr val="black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548ADF38-4B89-C80F-B9AE-FDBE10F1A2ED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УФК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ПО МУРМАНСКОЙ ОБЛАСТИ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6D780CA-C352-CA7C-DA50-FD267C6681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65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10242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Плановые документы на текущий год и их актуальные редакции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59361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1572" y="3223173"/>
            <a:ext cx="3329572" cy="32102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плане ФХД государственного (муниципального) учреждения </a:t>
            </a:r>
            <a:r>
              <a:rPr lang="ru-RU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автономных и бюджетных учреждений)</a:t>
            </a:r>
          </a:p>
        </p:txBody>
      </p:sp>
      <p:sp>
        <p:nvSpPr>
          <p:cNvPr id="24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1574" y="2144106"/>
            <a:ext cx="3329570" cy="749319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показателях бюджетной сметы </a:t>
            </a:r>
            <a:b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</a:b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(для казенных учреждений)</a:t>
            </a:r>
          </a:p>
        </p:txBody>
      </p:sp>
      <p:sp>
        <p:nvSpPr>
          <p:cNvPr id="38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986993" y="3223173"/>
            <a:ext cx="6914418" cy="321028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Во исполнение Федерального закона 326-ФЗ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Федеральным казначейством прекращено размещение предоставленных учреждениями сведений о планах ФХД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учреждений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отчетах о результатах деятельности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учреждений, предоставленных с 14.07.2022,  на едином портале бюджетной системы Российской Федерации и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открытой части официального сайта bus.gov.</a:t>
            </a:r>
            <a:r>
              <a:rPr lang="en-US" sz="1300" b="1" dirty="0" err="1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Вместе с тем, процедура предоставления сведений на официальный сайт bus.gov.ru не изменяется.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Государственные и муниципальные учреждения продолжают предоставлять сведения о планах ФХД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государственных (муниципальных) учреждений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отчеты о результатах деятельности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государственных (муниципальных) учреждений в соответствии с нормами Порядка 86н. </a:t>
            </a:r>
          </a:p>
          <a:p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---------------------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Совместное письмом Министерства финансов Российской Федерации № 09-07-06/94470 и Казначейства России № 07-04-05/13-23771 от 30.03.2022 предоставлены разъяснения в связи с принятием 326-ФЗ.</a:t>
            </a:r>
          </a:p>
          <a:p>
            <a:endParaRPr lang="ru-RU" sz="12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39" name="Прямая со стрелкой 38"/>
          <p:cNvCxnSpPr/>
          <p:nvPr/>
        </p:nvCxnSpPr>
        <p:spPr>
          <a:xfrm>
            <a:off x="3918859" y="4496650"/>
            <a:ext cx="90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Группа 39">
            <a:extLst>
              <a:ext uri="{FF2B5EF4-FFF2-40B4-BE49-F238E27FC236}">
                <a16:creationId xmlns:a16="http://schemas.microsoft.com/office/drawing/2014/main" id="{82FF1EAB-60BE-4921-9DB0-6EAF6DA317ED}"/>
              </a:ext>
            </a:extLst>
          </p:cNvPr>
          <p:cNvGrpSpPr/>
          <p:nvPr/>
        </p:nvGrpSpPr>
        <p:grpSpPr>
          <a:xfrm>
            <a:off x="4834843" y="3315710"/>
            <a:ext cx="0" cy="474197"/>
            <a:chOff x="7770202" y="5683762"/>
            <a:chExt cx="0" cy="616123"/>
          </a:xfrm>
        </p:grpSpPr>
        <p:cxnSp>
          <p:nvCxnSpPr>
            <p:cNvPr id="41" name="Прямая соединительная линия 40">
              <a:extLst>
                <a:ext uri="{FF2B5EF4-FFF2-40B4-BE49-F238E27FC236}">
                  <a16:creationId xmlns:a16="http://schemas.microsoft.com/office/drawing/2014/main" id="{E2AFAE5E-B134-437C-BDF9-2ED47215A7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5683762"/>
              <a:ext cx="0" cy="405284"/>
            </a:xfrm>
            <a:prstGeom prst="line">
              <a:avLst/>
            </a:prstGeom>
            <a:ln w="111125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>
              <a:extLst>
                <a:ext uri="{FF2B5EF4-FFF2-40B4-BE49-F238E27FC236}">
                  <a16:creationId xmlns:a16="http://schemas.microsoft.com/office/drawing/2014/main" id="{A16B6B03-5EC9-44AC-8A10-A314EA71006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70202" y="6293700"/>
              <a:ext cx="0" cy="6185"/>
            </a:xfrm>
            <a:prstGeom prst="line">
              <a:avLst/>
            </a:prstGeom>
            <a:ln w="101600" cap="rnd">
              <a:solidFill>
                <a:srgbClr val="C00000"/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986993" y="2153064"/>
            <a:ext cx="6914418" cy="821641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174625" algn="just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показателях бюджетной сметы в электронном структурированном виде и электронные копии документов на официальный сайт bus.gov.</a:t>
            </a:r>
            <a:r>
              <a:rPr lang="en-US" sz="1400" dirty="0" err="1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ru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размещается </a:t>
            </a:r>
            <a:r>
              <a: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ежегодно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несмотря на наличие показателей плановых периодов.</a:t>
            </a:r>
          </a:p>
        </p:txBody>
      </p:sp>
      <p:cxnSp>
        <p:nvCxnSpPr>
          <p:cNvPr id="44" name="Прямая со стрелкой 43"/>
          <p:cNvCxnSpPr/>
          <p:nvPr/>
        </p:nvCxnSpPr>
        <p:spPr>
          <a:xfrm>
            <a:off x="3918859" y="2515450"/>
            <a:ext cx="900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C671162-FFE6-5A0C-D839-BF5171BF3F4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0CFE122-42EB-58A7-7A08-6EAD984724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1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405814" y="973403"/>
            <a:ext cx="11529839" cy="5150783"/>
            <a:chOff x="371572" y="973403"/>
            <a:chExt cx="11529839" cy="5150783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1574" y="973403"/>
              <a:ext cx="11529837" cy="409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</a:rPr>
                <a:t>Плановые документы на текущий год и их актуальные редакции</a:t>
              </a:r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805256" y="1637159"/>
              <a:ext cx="581489" cy="303126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657502" y="1987922"/>
              <a:ext cx="5227131" cy="176593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marL="174625" algn="just"/>
              <a:r>
                <a:rPr lang="ru-RU" sz="16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 недоведения </a:t>
              </a:r>
              <a:r>
                <a:rPr lang="ru-RU" sz="16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Государственного (муниципального задания) проставляется для учреждений в Личном кабинете органа-учредителя </a:t>
              </a: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ежегодно. 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371572" y="1987922"/>
              <a:ext cx="5227131" cy="176593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ru-RU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 государственном (муниципальном) задании на оказание услуг (выполнение работ) и его исполнении</a:t>
              </a:r>
            </a:p>
          </p:txBody>
        </p:sp>
        <p:sp>
          <p:nvSpPr>
            <p:cNvPr id="23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371573" y="4359290"/>
              <a:ext cx="5227131" cy="168537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/>
              <a:r>
                <a:rPr lang="ru-RU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об операциях с целевыми средствами </a:t>
              </a:r>
              <a:br>
                <a:rPr lang="ru-RU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(для автономных и бюджетных учреждений)</a:t>
              </a:r>
            </a:p>
          </p:txBody>
        </p:sp>
        <p:grpSp>
          <p:nvGrpSpPr>
            <p:cNvPr id="25" name="Группа 24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6794271" y="2423082"/>
              <a:ext cx="0" cy="474197"/>
              <a:chOff x="7770202" y="5683762"/>
              <a:chExt cx="0" cy="616123"/>
            </a:xfrm>
          </p:grpSpPr>
          <p:cxnSp>
            <p:nvCxnSpPr>
              <p:cNvPr id="27" name="Прямая соединительная линия 26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Прямая соединительная линия 28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657501" y="4359290"/>
              <a:ext cx="5227131" cy="168537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marL="174625" algn="just"/>
              <a:r>
                <a:rPr lang="ru-RU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Признак недоведения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целевых средств из бюджета проставляется для учреждений в Личном кабинете органа-учредителя </a:t>
              </a: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ежегодно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Изменение данного признака для учреждений в течение финансового года не ограничено.</a:t>
              </a:r>
            </a:p>
          </p:txBody>
        </p:sp>
        <p:grpSp>
          <p:nvGrpSpPr>
            <p:cNvPr id="35" name="Группа 34">
              <a:extLst>
                <a:ext uri="{FF2B5EF4-FFF2-40B4-BE49-F238E27FC236}">
                  <a16:creationId xmlns:a16="http://schemas.microsoft.com/office/drawing/2014/main" id="{82FF1EAB-60BE-4921-9DB0-6EAF6DA317ED}"/>
                </a:ext>
              </a:extLst>
            </p:cNvPr>
            <p:cNvGrpSpPr/>
            <p:nvPr/>
          </p:nvGrpSpPr>
          <p:grpSpPr>
            <a:xfrm>
              <a:off x="6794271" y="5649989"/>
              <a:ext cx="0" cy="474197"/>
              <a:chOff x="7770202" y="5683762"/>
              <a:chExt cx="0" cy="616123"/>
            </a:xfrm>
          </p:grpSpPr>
          <p:cxnSp>
            <p:nvCxnSpPr>
              <p:cNvPr id="36" name="Прямая соединительная линия 35">
                <a:extLst>
                  <a:ext uri="{FF2B5EF4-FFF2-40B4-BE49-F238E27FC236}">
                    <a16:creationId xmlns:a16="http://schemas.microsoft.com/office/drawing/2014/main" id="{E2AFAE5E-B134-437C-BDF9-2ED47215A7D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5683762"/>
                <a:ext cx="0" cy="405284"/>
              </a:xfrm>
              <a:prstGeom prst="line">
                <a:avLst/>
              </a:prstGeom>
              <a:ln w="111125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Прямая соединительная линия 36">
                <a:extLst>
                  <a:ext uri="{FF2B5EF4-FFF2-40B4-BE49-F238E27FC236}">
                    <a16:creationId xmlns:a16="http://schemas.microsoft.com/office/drawing/2014/main" id="{A16B6B03-5EC9-44AC-8A10-A314EA71006C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770202" y="6293700"/>
                <a:ext cx="0" cy="6185"/>
              </a:xfrm>
              <a:prstGeom prst="line">
                <a:avLst/>
              </a:prstGeom>
              <a:ln w="101600" cap="rnd">
                <a:solidFill>
                  <a:srgbClr val="C00000"/>
                </a:solidFill>
              </a:ln>
              <a:effectLst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5" name="Прямая со стрелкой 4"/>
            <p:cNvCxnSpPr/>
            <p:nvPr/>
          </p:nvCxnSpPr>
          <p:spPr>
            <a:xfrm>
              <a:off x="5805256" y="3342765"/>
              <a:ext cx="737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 стрелкой 25"/>
            <p:cNvCxnSpPr/>
            <p:nvPr/>
          </p:nvCxnSpPr>
          <p:spPr>
            <a:xfrm>
              <a:off x="5758662" y="5734688"/>
              <a:ext cx="7370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26FF397-0588-EFD6-8F4D-FC5A5D5D8B87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УФК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02356F-E766-1BE3-46D3-01E00C08E5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9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371574" y="973403"/>
            <a:ext cx="11529837" cy="4686252"/>
            <a:chOff x="371574" y="973403"/>
            <a:chExt cx="11529837" cy="3453014"/>
          </a:xfrm>
        </p:grpSpPr>
        <p:sp>
          <p:nvSpPr>
            <p:cNvPr id="13" name="Прямоугольник 12"/>
            <p:cNvSpPr/>
            <p:nvPr/>
          </p:nvSpPr>
          <p:spPr>
            <a:xfrm>
              <a:off x="371574" y="973403"/>
              <a:ext cx="11529837" cy="409083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b="1" dirty="0" smtClean="0">
                  <a:solidFill>
                    <a:prstClr val="black"/>
                  </a:solidFill>
                  <a:latin typeface="Segoe UI Light" panose="020B0502040204020203" pitchFamily="34" charset="0"/>
                </a:rPr>
                <a:t>Отчётные </a:t>
              </a:r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</a:rPr>
                <a:t>документы за </a:t>
              </a:r>
              <a:r>
                <a:rPr lang="ru-RU" b="1" dirty="0" smtClean="0">
                  <a:solidFill>
                    <a:prstClr val="black"/>
                  </a:solidFill>
                  <a:latin typeface="Segoe UI Light" panose="020B0502040204020203" pitchFamily="34" charset="0"/>
                </a:rPr>
                <a:t>отчётный </a:t>
              </a:r>
              <a:r>
                <a:rPr lang="ru-RU" b="1" dirty="0">
                  <a:solidFill>
                    <a:prstClr val="black"/>
                  </a:solidFill>
                  <a:latin typeface="Segoe UI Light" panose="020B0502040204020203" pitchFamily="34" charset="0"/>
                </a:rPr>
                <a:t>период и их актуальные редакции</a:t>
              </a:r>
            </a:p>
          </p:txBody>
        </p:sp>
        <p:sp>
          <p:nvSpPr>
            <p:cNvPr id="12" name="Стрелка вниз 11"/>
            <p:cNvSpPr/>
            <p:nvPr/>
          </p:nvSpPr>
          <p:spPr>
            <a:xfrm>
              <a:off x="5805256" y="1484755"/>
              <a:ext cx="581489" cy="303126"/>
            </a:xfrm>
            <a:prstGeom prst="downArrow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235886" y="2007898"/>
              <a:ext cx="7584776" cy="241851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  <a:prstDash val="dash"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just"/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</a:t>
              </a:r>
              <a:r>
                <a:rPr lang="ru-RU" sz="1400" b="1" dirty="0">
                  <a:solidFill>
                    <a:srgbClr val="5B9BD5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Начиная с отчетности за 2022 год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Информация о результатах деятельности и об использовании имущества государственными и муниципальными учреждениями ПУБЛИКУЕТСЯ и РАЗМЕЩАЕТСЯ в соответствии с требованиями приказа Минфина России от 2 ноября 2022 г. № 171н. </a:t>
              </a:r>
            </a:p>
            <a:p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Публикация и размещение информации согласно требованиям приказа Минфина России от 30 сентября 2010 г. </a:t>
              </a: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№ 114н НЕ ОСУЩЕСТВЛЯЕТСЯ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</a:t>
              </a:r>
            </a:p>
            <a:p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 </a:t>
              </a:r>
            </a:p>
            <a:p>
              <a:pPr algn="just"/>
              <a:r>
                <a:rPr lang="ru-RU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    Реализована возможность загрузки отчетов в </a:t>
              </a:r>
              <a:r>
                <a:rPr lang="en-US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xml</a:t>
              </a:r>
              <a:r>
                <a:rPr lang="ru-RU" sz="1400" b="1" dirty="0">
                  <a:solidFill>
                    <a:srgbClr val="70AD47">
                      <a:lumMod val="50000"/>
                    </a:srgbClr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-форматах 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(для тех учреждений  у кого имеется техническая возможность автоматизировано сформировать </a:t>
              </a:r>
              <a:r>
                <a:rPr lang="ru-RU" sz="1400" dirty="0" err="1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xml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-документ для загрузки Отчета в Личном кабинете).</a:t>
              </a:r>
            </a:p>
            <a:p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cxnSp>
          <p:nvCxnSpPr>
            <p:cNvPr id="5" name="Прямая со стрелкой 4"/>
            <p:cNvCxnSpPr/>
            <p:nvPr/>
          </p:nvCxnSpPr>
          <p:spPr>
            <a:xfrm>
              <a:off x="3456206" y="3375420"/>
              <a:ext cx="61200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32433" y="2551500"/>
              <a:ext cx="2709481" cy="165038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pPr algn="ctr">
                <a:tabLst>
                  <a:tab pos="446088" algn="l"/>
                </a:tabLst>
              </a:pPr>
              <a:r>
                <a:rPr lang="ru-RU" b="1" dirty="0">
                  <a:solidFill>
                    <a:srgbClr val="11437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Информация о результатах деятельности и об использовании имущества</a:t>
              </a:r>
            </a:p>
          </p:txBody>
        </p:sp>
        <p:pic>
          <p:nvPicPr>
            <p:cNvPr id="40" name="Picture 2" descr="C:\Users\1\AppData\Local\Microsoft\Windows\Temporary Internet Files\Content.IE5\FUZSU1KV\MC900434750[1]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1791" y="2327572"/>
              <a:ext cx="461283" cy="3964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E795DFD-0CD0-227C-2D6A-1DB9A586FA22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</a:rPr>
              <a:t> </a:t>
            </a:r>
            <a:r>
              <a:rPr lang="ru-RU" sz="900" dirty="0" smtClean="0">
                <a:solidFill>
                  <a:srgbClr val="5B9BD5">
                    <a:lumMod val="50000"/>
                  </a:srgbClr>
                </a:solidFill>
              </a:rPr>
              <a:t>УФК </a:t>
            </a:r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5078FAE-C682-312E-4EF2-77AC68B7F69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6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Отчетные документы за отчетный период и их актуальные редакции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517413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3880631" y="3625799"/>
            <a:ext cx="61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1574" y="2602978"/>
            <a:ext cx="3318683" cy="202474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Информация о годовой бухгалтерской отчетности учреждения</a:t>
            </a:r>
          </a:p>
        </p:txBody>
      </p:sp>
      <p:sp>
        <p:nvSpPr>
          <p:cNvPr id="28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4715369" y="2223437"/>
            <a:ext cx="7186042" cy="363287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marL="174625" algn="just"/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Размещается учреждением ежегодно 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электронном структурированном виде с приложением электронных копий документов.</a:t>
            </a:r>
          </a:p>
          <a:p>
            <a:pPr marL="174625" algn="just">
              <a:spcBef>
                <a:spcPts val="600"/>
              </a:spcBef>
            </a:pP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Показатели отчетных форм в электронном структурированном виде и электронными копиями документов </a:t>
            </a: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должны строго соответствовать друг другу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marL="174625" algn="just">
              <a:spcBef>
                <a:spcPts val="600"/>
              </a:spcBef>
            </a:pP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Электронные копии документов прикладываются в полном составе и объеме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с заполненными реквизитами полей в соответствии с нормативными правовыми актами Российской Федерации и подписями (либо собственноручной подписи должностных (уполномоченных) лиц либо образами электронных подписей).</a:t>
            </a:r>
          </a:p>
          <a:p>
            <a:pPr marL="174625" algn="just">
              <a:spcBef>
                <a:spcPts val="600"/>
              </a:spcBef>
            </a:pP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Информация о годовой бюджетной отчетности учреждения по форме 0503737 размещается </a:t>
            </a: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по всем имеющимся в учете учреждения видам финансового обеспечения</a:t>
            </a:r>
            <a:r>
              <a:rPr lang="ru-RU" sz="155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  <a:r>
              <a:rPr lang="ru-RU" sz="155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(деятельности).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B5F07A-3D1E-CD0B-8BBB-BE6D0AE0B5B3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06A1D27-FB23-6748-1661-C79C9C9053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7067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2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порядке предоставления информации о государственных и муниципальных учреждениях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71574" y="973403"/>
            <a:ext cx="11529837" cy="40908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Отчетные документы за отчетный период и их актуальные редакции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5805256" y="1484755"/>
            <a:ext cx="581489" cy="30312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34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102765" y="1827623"/>
            <a:ext cx="5355429" cy="189078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Информацию в данном разделе </a:t>
            </a:r>
            <a:r>
              <a:rPr lang="ru-RU" sz="14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рекомендуется размещать в каждом отчетном периоде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независимо от того, были ли в учреждении в этот период проверки, так как данный показатель учитывается в рейтинге субъектов Российской Федерации.</a:t>
            </a:r>
          </a:p>
          <a:p>
            <a:pPr algn="just"/>
            <a:endParaRPr lang="ru-RU" sz="1400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just"/>
            <a:r>
              <a: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 если за отчетный период проверки не проводились</a:t>
            </a: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в подразделе возможно размещение текстового документа, в котором указывается, что за соответствующий период в учреждении не проводилось никаких проверок.</a:t>
            </a:r>
            <a:endParaRPr lang="ru-RU" sz="1400" dirty="0">
              <a:solidFill>
                <a:prstClr val="black"/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577851" y="2727896"/>
            <a:ext cx="43200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371574" y="1796143"/>
            <a:ext cx="2151849" cy="192226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ctr"/>
            <a:r>
              <a:rPr lang="ru-RU" sz="16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Сведения о проведенных в отношении учреждения контрольных мероприятиях и их результатах</a:t>
            </a:r>
          </a:p>
        </p:txBody>
      </p:sp>
      <p:pic>
        <p:nvPicPr>
          <p:cNvPr id="17" name="Рисунок 16"/>
          <p:cNvPicPr/>
          <p:nvPr/>
        </p:nvPicPr>
        <p:blipFill rotWithShape="1">
          <a:blip r:embed="rId3"/>
          <a:srcRect b="45600"/>
          <a:stretch/>
        </p:blipFill>
        <p:spPr>
          <a:xfrm>
            <a:off x="1507707" y="4123805"/>
            <a:ext cx="5084346" cy="238687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8" name="Рисунок 17"/>
          <p:cNvPicPr/>
          <p:nvPr/>
        </p:nvPicPr>
        <p:blipFill rotWithShape="1">
          <a:blip r:embed="rId4"/>
          <a:srcRect l="1070" t="1676"/>
          <a:stretch/>
        </p:blipFill>
        <p:spPr bwMode="auto">
          <a:xfrm>
            <a:off x="7089095" y="4084064"/>
            <a:ext cx="4784725" cy="2386873"/>
          </a:xfrm>
          <a:prstGeom prst="rect">
            <a:avLst/>
          </a:prstGeom>
          <a:ln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371574" y="4084064"/>
            <a:ext cx="10609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>
                <a:solidFill>
                  <a:prstClr val="black"/>
                </a:solidFill>
              </a:rPr>
              <a:t>Пример:</a:t>
            </a:r>
          </a:p>
        </p:txBody>
      </p:sp>
      <p:sp>
        <p:nvSpPr>
          <p:cNvPr id="14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8697686" y="1839686"/>
            <a:ext cx="3203725" cy="185885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  <a:prstDash val="dash"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 anchorCtr="1"/>
          <a:lstStyle/>
          <a:p>
            <a:pPr algn="just"/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Документы о проведенных в отношении учреждений контрольных мероприятиях </a:t>
            </a: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и их результатах, осуществляемых </a:t>
            </a:r>
            <a:r>
              <a:rPr lang="ru-RU" sz="13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рамках государственного контроля (надзора), муниципального контроля </a:t>
            </a:r>
            <a:r>
              <a:rPr lang="ru-RU" sz="1200" i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(например, о государственном контроле (надзоре) в сфере образования, государственном санитарно-эпидемиологическом контроле (надзоре) государственном пожарном надзоре и т.д.)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384A1B-A6DF-89BB-1F51-DA6051862D7A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63A40C1-A468-CFA9-2397-4A5F7C375A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515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3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Рекомендуемые сроки предоставления информации государственными и муниципальными учреждениями, размещаемой на сайте «Интернет» bus.gov.ru 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/>
          </p:nvPr>
        </p:nvGraphicFramePr>
        <p:xfrm>
          <a:off x="371574" y="1129222"/>
          <a:ext cx="11529837" cy="5503833"/>
        </p:xfrm>
        <a:graphic>
          <a:graphicData uri="http://schemas.openxmlformats.org/drawingml/2006/table">
            <a:tbl>
              <a:tblPr firstRow="1" firstCol="1" bandRow="1">
                <a:tableStyleId>{93296810-A885-4BE3-A3E7-6D5BEEA58F35}</a:tableStyleId>
              </a:tblPr>
              <a:tblGrid>
                <a:gridCol w="6960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9398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9388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300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№ п/п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Наименование информации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Сроки представления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Электронные копии документов</a:t>
                      </a:r>
                      <a:endParaRPr lang="ru-RU" sz="14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313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Решения учредителя о создании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Учредительные документы (устав) учреждения, в том числе документы на внесение в них изменений;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Свидетельства о государственной регистрации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Решения учредителя о назначении руководителя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Положения о филиалах, представительствах учреждения;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Документы, содержащие сведения о составе наблюдательного совета автономного 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 или внесения изменений </a:t>
                      </a:r>
                      <a:b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</a:b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 документы.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418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400" b="1" kern="1200" dirty="0">
                          <a:solidFill>
                            <a:schemeClr val="lt1"/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Электронные копии документов и структурированная информация об учреждении*</a:t>
                      </a: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1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Государственное (муниципальное) задание на оказание государственных (муниципальных) услуг (выполнение работ).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 после начала очередного финансового 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2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План финансово-хозяйственной деятельности государственного (муниципального) 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после начала очередного финансового 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3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Информация об операциях с целевыми средствами из бюджета.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4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Информация о показателях бюджетной сметы.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15 рабочих дней 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после начала очередного финансового года.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5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 о выполнении Государственного задания.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04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6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Отчет о результатах деятельности государственного (муниципального) учреждения и об использовании закрепленного за ним государственного (муниципального) имущества.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0238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7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Годовая бухгалтерская отчетность учреждения.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1 апреля года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следующего за отчетным.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358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8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C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ведения (документы) о проведенных в отношении учреждения контрольных мероприятиях и их результатах.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принятия документов.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40477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9*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При внесении изменений в информацию (документы) по пунктам 1-8.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Segoe UI Light" panose="020B0502040204020203" pitchFamily="34" charset="0"/>
                          <a:ea typeface="+mn-ea"/>
                          <a:cs typeface="Segoe UI Light" panose="020B0502040204020203" pitchFamily="34" charset="0"/>
                        </a:rPr>
                        <a:t>не позднее 5 рабочих дней</a:t>
                      </a: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, следующих за днем</a:t>
                      </a: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Segoe UI Light" panose="020B0502040204020203" pitchFamily="34" charset="0"/>
                          <a:cs typeface="Segoe UI Light" panose="020B0502040204020203" pitchFamily="34" charset="0"/>
                        </a:rPr>
                        <a:t>внесения изменений в документы.</a:t>
                      </a:r>
                      <a:endParaRPr lang="ru-RU" sz="1200" dirty="0">
                        <a:effectLst/>
                        <a:latin typeface="Segoe UI Light" panose="020B0502040204020203" pitchFamily="34" charset="0"/>
                        <a:ea typeface="Calibri" panose="020F0502020204030204" pitchFamily="34" charset="0"/>
                        <a:cs typeface="Segoe UI Light" panose="020B0502040204020203" pitchFamily="34" charset="0"/>
                      </a:endParaRPr>
                    </a:p>
                  </a:txBody>
                  <a:tcPr marL="35461" marR="35461" marT="0" marB="0" anchor="ctr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43A2188-2C83-AC95-66A9-0BB5B8FD7795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DAC4BED-03D3-DBB6-2E49-1D8795961D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3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6549809" y="5851844"/>
            <a:ext cx="5274643" cy="848437"/>
          </a:xfrm>
        </p:spPr>
        <p:txBody>
          <a:bodyPr/>
          <a:lstStyle/>
          <a:p>
            <a:pPr marL="0" indent="0">
              <a:buNone/>
            </a:pPr>
            <a:r>
              <a:rPr lang="ru-RU" sz="1600" dirty="0"/>
              <a:t> </a:t>
            </a:r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В текущем рейтинге открытости и прозрачности </a:t>
            </a:r>
            <a:r>
              <a:rPr lang="ru-RU" sz="1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Мурманская область </a:t>
            </a:r>
            <a:r>
              <a:rPr lang="ru-RU" sz="1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занимает 38-е </a:t>
            </a:r>
            <a:r>
              <a:rPr lang="ru-RU" sz="1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место из 84-х.</a:t>
            </a:r>
          </a:p>
          <a:p>
            <a:pPr marL="0" indent="0">
              <a:buNone/>
            </a:pPr>
            <a:endParaRPr lang="ru-RU" sz="16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047744" y="0"/>
            <a:ext cx="7912451" cy="1191537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Аналитическая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информация о проведенной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сверке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 государственных  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/>
            </a:r>
            <a:b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и муниципальных учреждениях, размещенной на Официальном сайте </a:t>
            </a:r>
            <a:r>
              <a:rPr lang="ru-RU" sz="1800" dirty="0" smtClean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ГМУ по </a:t>
            </a:r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состоянию на 01.07.2023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599" y="6356350"/>
            <a:ext cx="3213851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AF2422-A41F-CD52-1538-ACC7317E461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EAF5A72-C9CF-76B5-545C-BA62375D0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2723669"/>
              </p:ext>
            </p:extLst>
          </p:nvPr>
        </p:nvGraphicFramePr>
        <p:xfrm>
          <a:off x="556543" y="1238787"/>
          <a:ext cx="11267908" cy="461305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00965">
                  <a:extLst>
                    <a:ext uri="{9D8B030D-6E8A-4147-A177-3AD203B41FA5}">
                      <a16:colId xmlns:a16="http://schemas.microsoft.com/office/drawing/2014/main" val="1634409819"/>
                    </a:ext>
                  </a:extLst>
                </a:gridCol>
                <a:gridCol w="992265">
                  <a:extLst>
                    <a:ext uri="{9D8B030D-6E8A-4147-A177-3AD203B41FA5}">
                      <a16:colId xmlns:a16="http://schemas.microsoft.com/office/drawing/2014/main" val="2078254598"/>
                    </a:ext>
                  </a:extLst>
                </a:gridCol>
                <a:gridCol w="1078429">
                  <a:extLst>
                    <a:ext uri="{9D8B030D-6E8A-4147-A177-3AD203B41FA5}">
                      <a16:colId xmlns:a16="http://schemas.microsoft.com/office/drawing/2014/main" val="362651583"/>
                    </a:ext>
                  </a:extLst>
                </a:gridCol>
                <a:gridCol w="967249">
                  <a:extLst>
                    <a:ext uri="{9D8B030D-6E8A-4147-A177-3AD203B41FA5}">
                      <a16:colId xmlns:a16="http://schemas.microsoft.com/office/drawing/2014/main" val="3411275326"/>
                    </a:ext>
                  </a:extLst>
                </a:gridCol>
                <a:gridCol w="767129">
                  <a:extLst>
                    <a:ext uri="{9D8B030D-6E8A-4147-A177-3AD203B41FA5}">
                      <a16:colId xmlns:a16="http://schemas.microsoft.com/office/drawing/2014/main" val="3081406749"/>
                    </a:ext>
                  </a:extLst>
                </a:gridCol>
                <a:gridCol w="967249">
                  <a:extLst>
                    <a:ext uri="{9D8B030D-6E8A-4147-A177-3AD203B41FA5}">
                      <a16:colId xmlns:a16="http://schemas.microsoft.com/office/drawing/2014/main" val="286081705"/>
                    </a:ext>
                  </a:extLst>
                </a:gridCol>
                <a:gridCol w="892206">
                  <a:extLst>
                    <a:ext uri="{9D8B030D-6E8A-4147-A177-3AD203B41FA5}">
                      <a16:colId xmlns:a16="http://schemas.microsoft.com/office/drawing/2014/main" val="1019725388"/>
                    </a:ext>
                  </a:extLst>
                </a:gridCol>
                <a:gridCol w="758791">
                  <a:extLst>
                    <a:ext uri="{9D8B030D-6E8A-4147-A177-3AD203B41FA5}">
                      <a16:colId xmlns:a16="http://schemas.microsoft.com/office/drawing/2014/main" val="2449981347"/>
                    </a:ext>
                  </a:extLst>
                </a:gridCol>
                <a:gridCol w="892206">
                  <a:extLst>
                    <a:ext uri="{9D8B030D-6E8A-4147-A177-3AD203B41FA5}">
                      <a16:colId xmlns:a16="http://schemas.microsoft.com/office/drawing/2014/main" val="725926176"/>
                    </a:ext>
                  </a:extLst>
                </a:gridCol>
                <a:gridCol w="733776">
                  <a:extLst>
                    <a:ext uri="{9D8B030D-6E8A-4147-A177-3AD203B41FA5}">
                      <a16:colId xmlns:a16="http://schemas.microsoft.com/office/drawing/2014/main" val="1225945445"/>
                    </a:ext>
                  </a:extLst>
                </a:gridCol>
                <a:gridCol w="792145">
                  <a:extLst>
                    <a:ext uri="{9D8B030D-6E8A-4147-A177-3AD203B41FA5}">
                      <a16:colId xmlns:a16="http://schemas.microsoft.com/office/drawing/2014/main" val="3539710128"/>
                    </a:ext>
                  </a:extLst>
                </a:gridCol>
                <a:gridCol w="825498">
                  <a:extLst>
                    <a:ext uri="{9D8B030D-6E8A-4147-A177-3AD203B41FA5}">
                      <a16:colId xmlns:a16="http://schemas.microsoft.com/office/drawing/2014/main" val="727703913"/>
                    </a:ext>
                  </a:extLst>
                </a:gridCol>
              </a:tblGrid>
              <a:tr h="204510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Наименование показателя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учреждений, осуществляющих деятельность на территории соответствующего субъекта Российской Федерации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учреждений с отражением признака недоведения государственного (муниципального) задания в текущем отчетном периоде "нет"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размещенной информации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о государственном (муниципальном) задании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Фактическое отклонение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(гр. 3 - гр.4)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учреждений с отражением признака недоведения целевых средств "нет"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размещенной информации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об операциях с целевыми средствами бюджета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Фактическое отклонение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(гр. 6 - гр.7)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размещенной информации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о Плане финансово-хозяйственной деятельности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Фактическое отклонение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(гр. 2 - гр.9)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Количество размещенной информации о показателях бюджетной сметы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Фактическое отклонение </a:t>
                      </a:r>
                      <a:br>
                        <a:rPr lang="ru-RU" sz="900" u="none" strike="noStrike">
                          <a:effectLst/>
                        </a:rPr>
                      </a:br>
                      <a:r>
                        <a:rPr lang="ru-RU" sz="900" u="none" strike="noStrike">
                          <a:effectLst/>
                        </a:rPr>
                        <a:t>(гр. 2 - гр.11)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277113740"/>
                  </a:ext>
                </a:extLst>
              </a:tr>
              <a:tr h="26046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3354525340"/>
                  </a:ext>
                </a:extLst>
              </a:tr>
              <a:tr h="349211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Общее количество учреждений, из них: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889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785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772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782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726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778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92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473090614"/>
                  </a:ext>
                </a:extLst>
              </a:tr>
              <a:tr h="40516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1. По региональному уровню бюджета, в том числе: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146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119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124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124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extLst>
                  <a:ext uri="{0D108BD9-81ED-4DB2-BD59-A6C34878D82A}">
                    <a16:rowId xmlns:a16="http://schemas.microsoft.com/office/drawing/2014/main" val="2009513636"/>
                  </a:ext>
                </a:extLst>
              </a:tr>
              <a:tr h="1929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казенные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22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1625679624"/>
                  </a:ext>
                </a:extLst>
              </a:tr>
              <a:tr h="1929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бюджетные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3688207961"/>
                  </a:ext>
                </a:extLst>
              </a:tr>
              <a:tr h="1929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автономные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61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1959723832"/>
                  </a:ext>
                </a:extLst>
              </a:tr>
              <a:tr h="3955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>
                          <a:effectLst/>
                        </a:rPr>
                        <a:t>2. По местному уровню бюджета, в том числе: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743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666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653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658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604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654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70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extLst>
                  <a:ext uri="{0D108BD9-81ED-4DB2-BD59-A6C34878D82A}">
                    <a16:rowId xmlns:a16="http://schemas.microsoft.com/office/drawing/2014/main" val="3125014614"/>
                  </a:ext>
                </a:extLst>
              </a:tr>
              <a:tr h="1929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казенные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70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2773474618"/>
                  </a:ext>
                </a:extLst>
              </a:tr>
              <a:tr h="1929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бюджетные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520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518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5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519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471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516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4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2407994760"/>
                  </a:ext>
                </a:extLst>
              </a:tr>
              <a:tr h="192935"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u="none" strike="noStrike">
                          <a:effectLst/>
                        </a:rPr>
                        <a:t>автономные учреждения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140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137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137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0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139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133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138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2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793" marR="7793" marT="7793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>
                          <a:effectLst/>
                        </a:rPr>
                        <a:t>х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u="none" strike="noStrike" dirty="0">
                          <a:effectLst/>
                        </a:rPr>
                        <a:t>х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7793" marR="7793" marT="7793" marB="0" anchor="ctr"/>
                </a:tc>
                <a:extLst>
                  <a:ext uri="{0D108BD9-81ED-4DB2-BD59-A6C34878D82A}">
                    <a16:rowId xmlns:a16="http://schemas.microsoft.com/office/drawing/2014/main" val="11570176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6752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Ошибки при размещении информации о государственных и муниципальных учреждениях </a:t>
            </a:r>
          </a:p>
          <a:p>
            <a:endParaRPr lang="ru-RU" sz="1800" dirty="0">
              <a:solidFill>
                <a:srgbClr val="4472C4">
                  <a:lumMod val="75000"/>
                </a:srgbClr>
              </a:solidFill>
              <a:latin typeface="Segoe UI Light" panose="020B0502040204020203" pitchFamily="34" charset="0"/>
              <a:ea typeface="Cambria" panose="02040503050406030204" pitchFamily="18" charset="0"/>
              <a:cs typeface="Segoe UI Light" panose="020B0502040204020203" pitchFamily="34" charset="0"/>
            </a:endParaRP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15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6242" y="1013457"/>
            <a:ext cx="11405865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При размещении информации на официальном сайте bus.gov.ru следует учитывать ряд недопустимых ошибок</a:t>
            </a:r>
            <a:b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</a:br>
            <a:endParaRPr lang="ru-RU" sz="1500" b="1" dirty="0">
              <a:solidFill>
                <a:prstClr val="black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7603959" y="1684421"/>
            <a:ext cx="4028618" cy="4437247"/>
            <a:chOff x="266242" y="1618414"/>
            <a:chExt cx="3428341" cy="4470379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66243" y="5305908"/>
              <a:ext cx="3428340" cy="782885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посредством загрузки коррекций или редактирования имеющихся данных.</a:t>
              </a:r>
            </a:p>
          </p:txBody>
        </p:sp>
        <p:sp>
          <p:nvSpPr>
            <p:cNvPr id="28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8465" y="1618414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Методы исправления</a:t>
              </a:r>
            </a:p>
          </p:txBody>
        </p:sp>
        <p:sp>
          <p:nvSpPr>
            <p:cNvPr id="29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66242" y="4129973"/>
              <a:ext cx="3370367" cy="950403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установить учреждению признак «Недоведения ГЗ» - «Да». </a:t>
              </a:r>
            </a:p>
          </p:txBody>
        </p:sp>
        <p:sp>
          <p:nvSpPr>
            <p:cNvPr id="30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66242" y="3171394"/>
              <a:ext cx="3332725" cy="73304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установить учреждению действительный признак (период) «Недоведения ГЗ» - «Да» или «Нет». </a:t>
              </a:r>
            </a:p>
          </p:txBody>
        </p:sp>
        <p:sp>
          <p:nvSpPr>
            <p:cNvPr id="31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285062" y="2102760"/>
              <a:ext cx="3332725" cy="925194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Органу-учредителю необходимо установить учреждению действительный признак (период) «</a:t>
              </a:r>
              <a:r>
                <a:rPr lang="ru-RU" sz="1200" dirty="0" err="1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Недоведения</a:t>
              </a:r>
              <a:r>
                <a:rPr lang="ru-RU" sz="12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 Целевых средств» - «Да» или «Нет». </a:t>
              </a:r>
            </a:p>
          </p:txBody>
        </p:sp>
      </p:grpSp>
      <p:grpSp>
        <p:nvGrpSpPr>
          <p:cNvPr id="5" name="Группа 4"/>
          <p:cNvGrpSpPr/>
          <p:nvPr/>
        </p:nvGrpSpPr>
        <p:grpSpPr>
          <a:xfrm>
            <a:off x="153460" y="1603444"/>
            <a:ext cx="7200242" cy="4518224"/>
            <a:chOff x="4356294" y="1578097"/>
            <a:chExt cx="7313521" cy="4518224"/>
          </a:xfrm>
        </p:grpSpPr>
        <p:sp>
          <p:nvSpPr>
            <p:cNvPr id="15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8" y="3200544"/>
              <a:ext cx="7255546" cy="727616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соответствие признака недоведения государственного (муниципального) задания </a:t>
              </a:r>
              <a:b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</a:b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(в текущем году и прошлом отчетном периоде) размещенной информации о государственном (муниципальном) задании и годовой бухгалтерской отчетности.</a:t>
              </a: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8" y="2139829"/>
              <a:ext cx="7255546" cy="918338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соответствие признака недоведения целевых средств размещенной информации об операциях с целевыми средствами бюджета.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56295" y="4152019"/>
              <a:ext cx="7313520" cy="943360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в разделе «Информация о Государственном (муниципальном) задании и его исполнении» размещать письма (скан-копии) о том, что Государственное (муниципальное) задание не доводится, если признак «Недоведения ГЗ» проставлен «Нет». Аналогичная ситуация касается информации о целевых средствах из бюджета.</a:t>
              </a: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56294" y="5319239"/>
              <a:ext cx="7313520" cy="77708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допустимо в разделе «Информация об операциях с целевыми средствами из бюджета» размещать информацию по субсидиям на выполнение государственного (муниципального) задания. Следует размещать информацию о целевых субсидиях.</a:t>
              </a: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500092" y="1578097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Ошибки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73C9C878-08FA-656F-33B2-308B181D774B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F5709B-FE8A-D481-A315-4D70A9A6C22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1653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237561"/>
            <a:ext cx="10393704" cy="553998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Ошибки при размещении информации о государственных и муниципальных учреждениях </a:t>
            </a:r>
          </a:p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Способы их  исправления.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16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2714" y="1013457"/>
            <a:ext cx="11119393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При размещении информации на официальном сайте bus.gov.ru следует учитывать ряд недопустимых ошибок, </a:t>
            </a:r>
            <a:b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</a:b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отрицательно влияющих на рейтинг учреждения, орган-учредителя и </a:t>
            </a:r>
            <a:r>
              <a:rPr lang="ru-RU" sz="1500" b="1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Мурманской области</a:t>
            </a:r>
            <a:endParaRPr lang="ru-RU" sz="1500" b="1" dirty="0">
              <a:solidFill>
                <a:prstClr val="black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610687" y="1615093"/>
            <a:ext cx="7255547" cy="4550929"/>
            <a:chOff x="4414267" y="1578097"/>
            <a:chExt cx="7255547" cy="3512917"/>
          </a:xfrm>
        </p:grpSpPr>
        <p:sp>
          <p:nvSpPr>
            <p:cNvPr id="14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14267" y="1995247"/>
              <a:ext cx="7255547" cy="3095767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5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ru-RU" sz="14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3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ru-RU" sz="14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Некорректное размещение информации по показателям годовой бухгалтерской отчетности учреждения: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дата составления годового отчета  всегда должна быть выставлена 1 января ХХХХ г.,</a:t>
              </a:r>
            </a:p>
            <a:p>
              <a:pPr algn="ctr">
                <a:lnSpc>
                  <a:spcPts val="1300"/>
                </a:lnSpc>
                <a:spcAft>
                  <a:spcPts val="300"/>
                </a:spcAft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Личном кабинете учреждения при заполнении структурированной информации имеется два поля «Дата» - это отчетная дата, и «Дата утверждения документа» – это дата утверждения отчета;</a:t>
              </a:r>
            </a:p>
            <a:p>
              <a:pPr algn="ctr">
                <a:lnSpc>
                  <a:spcPts val="1300"/>
                </a:lnSpc>
                <a:spcAft>
                  <a:spcPts val="300"/>
                </a:spcAft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задвоение показателей итоговых срок в формах бюджетной (бухгалтерской) отчетности. Данная ошибка возникает из-за внесения в структуру укрупненных кодов бюджетной классификации Российской Федерации. При размещении отчётных форм на сайте необходимо руководствоваться нормативными паровыми актам Российской Федерации по составлению отчётных форм (191н и 33Н);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разбалансировка валюты баланса в Балансах (актив не равен пассиву);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соблюдаются контрольные соотношения  (например, стр. 450 не равна стр. 500)</a:t>
              </a:r>
            </a:p>
            <a:p>
              <a:pPr marL="285750" indent="-285750" algn="ctr">
                <a:lnSpc>
                  <a:spcPts val="1300"/>
                </a:lnSpc>
                <a:spcAft>
                  <a:spcPts val="300"/>
                </a:spcAft>
                <a:buFontTx/>
                <a:buChar char="-"/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marL="285750" indent="-285750" algn="ctr">
                <a:lnSpc>
                  <a:spcPts val="1300"/>
                </a:lnSpc>
                <a:buFontTx/>
                <a:buChar char="-"/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электронные копии документов должны содержать полные версии отчета. </a:t>
              </a:r>
            </a:p>
            <a:p>
              <a:pPr algn="ctr">
                <a:lnSpc>
                  <a:spcPts val="1300"/>
                </a:lnSpc>
              </a:pP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Нередко встречаются случаи размещения пустых файлов, файлов с первым (одним) листом отчета, файла с тестом «Отчет не размещается» и другие случаи.</a:t>
              </a:r>
            </a:p>
            <a:p>
              <a:pPr algn="ctr">
                <a:lnSpc>
                  <a:spcPts val="1500"/>
                </a:lnSpc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500"/>
                </a:lnSpc>
              </a:pPr>
              <a:endPara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6500092" y="1578097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Ошибки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8413697" y="1625944"/>
            <a:ext cx="3198144" cy="4540078"/>
            <a:chOff x="438465" y="1618414"/>
            <a:chExt cx="3198144" cy="3472600"/>
          </a:xfrm>
        </p:grpSpPr>
        <p:sp>
          <p:nvSpPr>
            <p:cNvPr id="21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552714" y="2038915"/>
              <a:ext cx="3083895" cy="3052099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Исправление проводится по средством загрузки коррекций отчетов (если информация загружается из внешних систем) или редактирования имеющихся данных, с приложением файлов уточняющих электронных копий документов.</a:t>
              </a:r>
            </a:p>
            <a:p>
              <a:pPr algn="ctr">
                <a:lnSpc>
                  <a:spcPts val="1800"/>
                </a:lnSpc>
              </a:pPr>
              <a:endPara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ru-RU" sz="13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Перед опубликованием отчетных форм на официальный сайт необходимо структурированную информацию выводить на просмотр (печать) и осуществлять её сверку с копиями.</a:t>
              </a:r>
            </a:p>
          </p:txBody>
        </p:sp>
        <p:sp>
          <p:nvSpPr>
            <p:cNvPr id="28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38465" y="1618414"/>
              <a:ext cx="3083895" cy="427724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r>
                <a:rPr lang="ru-RU" sz="1600" b="1" dirty="0">
                  <a:solidFill>
                    <a:srgbClr val="C00000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Методы исправления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1668B32-B69B-6656-B350-2D7FFDFAC974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9E338A-9BDE-C29A-65DE-072A63758B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631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145228"/>
            <a:ext cx="10393704" cy="738664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Проверка соответствия размещенной информации </a:t>
            </a:r>
            <a:r>
              <a:rPr lang="ru-RU" sz="1600" dirty="0" smtClean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учреждениями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/>
            </a:r>
            <a:b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600" dirty="0" smtClean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Мурманской области на </a:t>
            </a:r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официальном сайте в сети «Интернет» bus.gov.ru    </a:t>
            </a:r>
            <a:b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</a:br>
            <a:r>
              <a:rPr lang="ru-RU" sz="16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по состоянию на 01.07.2023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>
                <a:solidFill>
                  <a:prstClr val="black">
                    <a:tint val="75000"/>
                  </a:prstClr>
                </a:solidFill>
              </a:rPr>
              <a:t>17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66242" y="1013457"/>
            <a:ext cx="11405865" cy="6016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Основные несоответствия, отрицательно влияющие на рейтинг </a:t>
            </a:r>
          </a:p>
          <a:p>
            <a:pPr algn="ctr">
              <a:lnSpc>
                <a:spcPts val="1800"/>
              </a:lnSpc>
            </a:pP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</a:rPr>
              <a:t>учреждения, орган-учредителя и </a:t>
            </a:r>
            <a:r>
              <a:rPr lang="ru-RU" sz="1500" b="1" dirty="0" smtClean="0">
                <a:solidFill>
                  <a:prstClr val="black"/>
                </a:solidFill>
                <a:latin typeface="Segoe UI Light" panose="020B0502040204020203" pitchFamily="34" charset="0"/>
              </a:rPr>
              <a:t>Мурманскую область</a:t>
            </a:r>
            <a:endParaRPr lang="ru-RU" sz="1500" b="1" dirty="0">
              <a:solidFill>
                <a:prstClr val="black"/>
              </a:solidFill>
              <a:latin typeface="Segoe UI Light" panose="020B0502040204020203" pitchFamily="34" charset="0"/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266242" y="1448797"/>
            <a:ext cx="11403571" cy="2588194"/>
            <a:chOff x="4404012" y="1578097"/>
            <a:chExt cx="7461764" cy="2506971"/>
          </a:xfrm>
        </p:grpSpPr>
        <p:sp>
          <p:nvSpPr>
            <p:cNvPr id="15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04012" y="2536584"/>
              <a:ext cx="7461764" cy="46250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Показатели электронной копии документа не соответствуют показателям электронной структурированной информации</a:t>
              </a:r>
            </a:p>
          </p:txBody>
        </p:sp>
        <p:sp>
          <p:nvSpPr>
            <p:cNvPr id="16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04012" y="1794310"/>
              <a:ext cx="7461764" cy="644640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В электронной копии документа размещен пустой файл, файл с первым (одним) листом отчета, файла с текстом «Отчет не размещается» и другие случаи.</a:t>
              </a:r>
            </a:p>
          </p:txBody>
        </p:sp>
        <p:sp>
          <p:nvSpPr>
            <p:cNvPr id="18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04013" y="3046608"/>
              <a:ext cx="7461763" cy="518202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Отсутствие необходимого (правильного) документа в приложенной электронной копии документа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;</a:t>
              </a:r>
            </a:p>
          </p:txBody>
        </p:sp>
        <p:sp>
          <p:nvSpPr>
            <p:cNvPr id="19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4404012" y="3716767"/>
              <a:ext cx="7461764" cy="368301"/>
            </a:xfrm>
            <a:prstGeom prst="roundRect">
              <a:avLst>
                <a:gd name="adj" fmla="val 3010"/>
              </a:avLst>
            </a:prstGeom>
            <a:noFill/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lnSpc>
                  <a:spcPts val="1800"/>
                </a:lnSpc>
              </a:pP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Не заполнена структурированная информация</a:t>
              </a:r>
              <a:r>
                <a:rPr lang="ru-RU" sz="14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; </a:t>
              </a:r>
            </a:p>
          </p:txBody>
        </p:sp>
        <p:sp>
          <p:nvSpPr>
            <p:cNvPr id="33" name="Скругленный прямоугольник 56">
              <a:extLst>
                <a:ext uri="{FF2B5EF4-FFF2-40B4-BE49-F238E27FC236}">
                  <a16:creationId xmlns:a16="http://schemas.microsoft.com/office/drawing/2014/main" id="{7D5109DB-5C3B-4D44-9353-4D26A24E9001}"/>
                </a:ext>
              </a:extLst>
            </p:cNvPr>
            <p:cNvSpPr/>
            <p:nvPr/>
          </p:nvSpPr>
          <p:spPr>
            <a:xfrm>
              <a:off x="9508632" y="1578097"/>
              <a:ext cx="70624" cy="145657"/>
            </a:xfrm>
            <a:prstGeom prst="roundRect">
              <a:avLst>
                <a:gd name="adj" fmla="val 3010"/>
              </a:avLst>
            </a:prstGeom>
            <a:noFill/>
            <a:ln w="9525"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lnSpc>
                  <a:spcPts val="1800"/>
                </a:lnSpc>
              </a:pPr>
              <a:endParaRPr lang="ru-RU" sz="1600" b="1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66242" y="4176445"/>
            <a:ext cx="11403571" cy="40258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Неверный формат документа в приложенной электронной копии документа (не открывается или нечитаемый)</a:t>
            </a:r>
          </a:p>
        </p:txBody>
      </p:sp>
      <p:sp>
        <p:nvSpPr>
          <p:cNvPr id="22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66242" y="4718487"/>
            <a:ext cx="11516353" cy="43987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Отсутствие на электронных копиях документов собственноручных или электронных подписей</a:t>
            </a:r>
          </a:p>
        </p:txBody>
      </p:sp>
      <p:sp>
        <p:nvSpPr>
          <p:cNvPr id="23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266241" y="5315240"/>
            <a:ext cx="11516353" cy="1009995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Размещение документов в неверном периоде. </a:t>
            </a:r>
          </a:p>
          <a:p>
            <a:pPr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Например, плановые документы на 2023 год должны быть размещены в периоде на 2023 год, фактические документы за отчетный финансовый 2022 год  - в периоде на 2022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3AB521A-A41C-3CFD-A2A1-C4B0C2CAC1AF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568F8A-93C0-FDAF-4574-FF85D1154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88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0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Планируемые доработки сайта в сети «Интернет» bus.gov.ru</a:t>
            </a:r>
          </a:p>
        </p:txBody>
      </p:sp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1669814" y="6492875"/>
            <a:ext cx="463193" cy="365125"/>
          </a:xfrm>
        </p:spPr>
        <p:txBody>
          <a:bodyPr/>
          <a:lstStyle/>
          <a:p>
            <a:r>
              <a:rPr lang="ru-RU" dirty="0" smtClean="0">
                <a:solidFill>
                  <a:prstClr val="black">
                    <a:tint val="75000"/>
                  </a:prstClr>
                </a:solidFill>
              </a:rPr>
              <a:t>18</a:t>
            </a: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6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318286" y="4607792"/>
            <a:ext cx="10688564" cy="544138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заполнения фиксированной датой для годовой бухгалтерской отчетности (без права корректировки), то есть дата отчетного периода автоматически будет заполняться «на 1 января ХХХХ г.».</a:t>
            </a:r>
          </a:p>
        </p:txBody>
      </p:sp>
      <p:sp>
        <p:nvSpPr>
          <p:cNvPr id="13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1" y="5537389"/>
            <a:ext cx="10693097" cy="47379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3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Доработка бухгалтерской отчетной формы 0503737 в части ее актуализации в соответствии с НПА (приказ Минфина России 33н), и фиксированными актуальными аналитическими подвидами доходов и кодами видов расходов. Форма будет ежегодно подлежать уточнению.</a:t>
            </a:r>
          </a:p>
        </p:txBody>
      </p:sp>
      <p:sp>
        <p:nvSpPr>
          <p:cNvPr id="20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08311" y="3584998"/>
            <a:ext cx="10693096" cy="762103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indent="892175"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Доработка виджета «Период» размещения информации для плановых и фактических (отчетных) показателей в открытой части Официального сайта. Например, при размещения плановых документов будет отображаться плановый период «на 2023 год», при размещении фактических (отчетных) документов будет отображаться отчетный период «за 2022».</a:t>
            </a:r>
            <a:endParaRPr lang="ru-RU" sz="1400" i="1" dirty="0">
              <a:solidFill>
                <a:prstClr val="black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cxnSp>
        <p:nvCxnSpPr>
          <p:cNvPr id="25" name="Прямая соединительная линия 24"/>
          <p:cNvCxnSpPr/>
          <p:nvPr/>
        </p:nvCxnSpPr>
        <p:spPr>
          <a:xfrm>
            <a:off x="655295" y="1013775"/>
            <a:ext cx="0" cy="5574574"/>
          </a:xfrm>
          <a:prstGeom prst="line">
            <a:avLst/>
          </a:prstGeom>
          <a:noFill/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1032;p67"/>
          <p:cNvSpPr/>
          <p:nvPr/>
        </p:nvSpPr>
        <p:spPr>
          <a:xfrm>
            <a:off x="458967" y="1616756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1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7" name="Google Shape;1032;p67"/>
          <p:cNvSpPr/>
          <p:nvPr/>
        </p:nvSpPr>
        <p:spPr>
          <a:xfrm>
            <a:off x="460880" y="3772238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3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8" name="Google Shape;1032;p67"/>
          <p:cNvSpPr/>
          <p:nvPr/>
        </p:nvSpPr>
        <p:spPr>
          <a:xfrm>
            <a:off x="476204" y="4607792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4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29" name="Google Shape;1032;p67"/>
          <p:cNvSpPr/>
          <p:nvPr/>
        </p:nvSpPr>
        <p:spPr>
          <a:xfrm>
            <a:off x="460880" y="5558983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ru-RU" sz="2000" dirty="0">
                <a:solidFill>
                  <a:prstClr val="black"/>
                </a:solidFill>
              </a:rPr>
              <a:t>5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1" name="Google Shape;1032;p67"/>
          <p:cNvSpPr/>
          <p:nvPr/>
        </p:nvSpPr>
        <p:spPr>
          <a:xfrm>
            <a:off x="458967" y="2703940"/>
            <a:ext cx="388830" cy="387624"/>
          </a:xfrm>
          <a:prstGeom prst="roundRect">
            <a:avLst/>
          </a:prstGeom>
          <a:solidFill>
            <a:schemeClr val="bg1"/>
          </a:solidFill>
          <a:ln w="28575" cap="flat" cmpd="sng">
            <a:solidFill>
              <a:srgbClr val="385D8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12523" tIns="112523" rIns="112523" bIns="112523" anchor="ctr" anchorCtr="0">
            <a:noAutofit/>
          </a:bodyPr>
          <a:lstStyle/>
          <a:p>
            <a:pPr algn="ctr" defTabSz="2491588"/>
            <a:r>
              <a:rPr lang="en-US" sz="2000" dirty="0">
                <a:solidFill>
                  <a:prstClr val="black"/>
                </a:solidFill>
              </a:rPr>
              <a:t>2</a:t>
            </a:r>
            <a:endParaRPr sz="2000" dirty="0">
              <a:solidFill>
                <a:prstClr val="black"/>
              </a:solidFill>
            </a:endParaRPr>
          </a:p>
        </p:txBody>
      </p:sp>
      <p:sp>
        <p:nvSpPr>
          <p:cNvPr id="32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20639" y="1531787"/>
            <a:ext cx="10693097" cy="557562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Доработка формуляра Отчета о результатах деятельности и об использовании имущества государственными и муниципальными учреждениями по новым форматам в соответствии с требованиями приказа Минфина России от 2 ноября 2022 г. № 171н</a:t>
            </a:r>
            <a:r>
              <a:rPr lang="ru-RU" sz="1400" b="1" i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</p:txBody>
      </p:sp>
      <p:sp>
        <p:nvSpPr>
          <p:cNvPr id="33" name="Скругленный прямоугольник 56">
            <a:extLst>
              <a:ext uri="{FF2B5EF4-FFF2-40B4-BE49-F238E27FC236}">
                <a16:creationId xmlns:a16="http://schemas.microsoft.com/office/drawing/2014/main" id="{7D5109DB-5C3B-4D44-9353-4D26A24E9001}"/>
              </a:ext>
            </a:extLst>
          </p:cNvPr>
          <p:cNvSpPr/>
          <p:nvPr/>
        </p:nvSpPr>
        <p:spPr>
          <a:xfrm>
            <a:off x="1276924" y="2602510"/>
            <a:ext cx="10693097" cy="664337"/>
          </a:xfrm>
          <a:prstGeom prst="roundRect">
            <a:avLst>
              <a:gd name="adj" fmla="val 3010"/>
            </a:avLst>
          </a:prstGeom>
          <a:noFill/>
          <a:ln w="9525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lnSpc>
                <a:spcPts val="1800"/>
              </a:lnSpc>
            </a:pPr>
            <a:r>
              <a:rPr lang="ru-RU" sz="14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	Реализация автоматических внтуридокументных и междокументных контрольных соотношений к показателям информации о плане финансово-хозяйственной деятельности учреждений, годовой бухгалтерской отчетности и информации о результатах деятельности и использовании имущества.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0C924A-9F74-F585-A101-F644A198BF24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79CBF4A-78BB-527B-217D-EEB164F73D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75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2"/>
          <p:cNvSpPr txBox="1">
            <a:spLocks/>
          </p:cNvSpPr>
          <p:nvPr/>
        </p:nvSpPr>
        <p:spPr>
          <a:xfrm>
            <a:off x="1507707" y="376063"/>
            <a:ext cx="10393704" cy="276999"/>
          </a:xfrm>
          <a:prstGeom prst="rect">
            <a:avLst/>
          </a:prstGeom>
        </p:spPr>
        <p:txBody>
          <a:bodyPr wrap="square" lIns="0" tIns="0" rIns="0" bIns="0" anchor="ctr">
            <a:spAutoFit/>
          </a:bodyPr>
          <a:lstStyle>
            <a:lvl1pPr algn="r">
              <a:defRPr sz="1747" b="1" i="0">
                <a:solidFill>
                  <a:schemeClr val="tx2"/>
                </a:solidFill>
                <a:latin typeface="Arial"/>
                <a:ea typeface="+mj-ea"/>
                <a:cs typeface="Arial"/>
              </a:defRPr>
            </a:lvl1pPr>
          </a:lstStyle>
          <a:p>
            <a:r>
              <a:rPr lang="ru-RU" sz="1800" dirty="0">
                <a:solidFill>
                  <a:srgbClr val="4472C4">
                    <a:lumMod val="75000"/>
                  </a:srgb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Оформление заявки в службу технической поддержки</a:t>
            </a: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9448800" y="6510679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04800" y="1122064"/>
            <a:ext cx="4937760" cy="784830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Система предоставляет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 возможность формирования и отправки заявок уполномоченным специалистом в службу технической поддержки сайта bus.gov.ru.</a:t>
            </a:r>
          </a:p>
        </p:txBody>
      </p:sp>
      <p:grpSp>
        <p:nvGrpSpPr>
          <p:cNvPr id="10" name="Группа 9"/>
          <p:cNvGrpSpPr/>
          <p:nvPr/>
        </p:nvGrpSpPr>
        <p:grpSpPr>
          <a:xfrm>
            <a:off x="5537200" y="1091584"/>
            <a:ext cx="6456045" cy="838815"/>
            <a:chOff x="5537200" y="1294784"/>
            <a:chExt cx="6456045" cy="838815"/>
          </a:xfrm>
        </p:grpSpPr>
        <p:pic>
          <p:nvPicPr>
            <p:cNvPr id="21" name="Рисунок 20"/>
            <p:cNvPicPr/>
            <p:nvPr/>
          </p:nvPicPr>
          <p:blipFill rotWithShape="1">
            <a:blip r:embed="rId3"/>
            <a:srcRect l="19479" t="9928" r="17658" b="77244"/>
            <a:stretch/>
          </p:blipFill>
          <p:spPr bwMode="auto">
            <a:xfrm>
              <a:off x="5537200" y="1294784"/>
              <a:ext cx="6456045" cy="838815"/>
            </a:xfrm>
            <a:prstGeom prst="rect">
              <a:avLst/>
            </a:prstGeom>
            <a:ln w="3175" cap="flat" cmpd="sng" algn="ctr">
              <a:solidFill>
                <a:sysClr val="windowText" lastClr="000000"/>
              </a:solidFill>
              <a:prstDash val="solid"/>
              <a:round/>
              <a:headEnd type="none" w="med" len="med"/>
              <a:tailEnd type="none" w="med" len="med"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23" name="Прямоугольник 22"/>
            <p:cNvSpPr/>
            <p:nvPr/>
          </p:nvSpPr>
          <p:spPr>
            <a:xfrm>
              <a:off x="9568180" y="1812925"/>
              <a:ext cx="1549400" cy="245110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ru-RU">
                <a:solidFill>
                  <a:prstClr val="white"/>
                </a:solidFill>
              </a:endParaRPr>
            </a:p>
          </p:txBody>
        </p:sp>
      </p:grpSp>
      <p:sp>
        <p:nvSpPr>
          <p:cNvPr id="11" name="Прямоугольник 10"/>
          <p:cNvSpPr/>
          <p:nvPr/>
        </p:nvSpPr>
        <p:spPr>
          <a:xfrm>
            <a:off x="304799" y="2002484"/>
            <a:ext cx="4937760" cy="2015936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На главной странице Личного кабинета учреждения нажмите на гиперссылку </a:t>
            </a:r>
            <a:r>
              <a:rPr lang="ru-RU" sz="1500" b="1" u="sng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«Отправить заявку в техподдержку»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либо связаться с группой поддержки посредством телефона горячей линии </a:t>
            </a:r>
            <a:r>
              <a:rPr lang="ru-RU" sz="1500" dirty="0">
                <a:solidFill>
                  <a:srgbClr val="C0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8-800-30-10-777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</a:p>
          <a:p>
            <a:pPr algn="just">
              <a:lnSpc>
                <a:spcPts val="1800"/>
              </a:lnSpc>
              <a:spcBef>
                <a:spcPts val="600"/>
              </a:spcBef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Заполнив обязательные поля в окне формирования заявки, прикрепите файл и нажмите на кнопку «Отправить». Далее отобразится сообщение об успешной отправке заявки. Нажмите кнопку «Принять».</a:t>
            </a:r>
          </a:p>
        </p:txBody>
      </p:sp>
      <p:pic>
        <p:nvPicPr>
          <p:cNvPr id="27" name="Рисунок 26"/>
          <p:cNvPicPr/>
          <p:nvPr/>
        </p:nvPicPr>
        <p:blipFill rotWithShape="1">
          <a:blip r:embed="rId4"/>
          <a:srcRect l="20234" t="9646" r="20124" b="16727"/>
          <a:stretch/>
        </p:blipFill>
        <p:spPr bwMode="auto">
          <a:xfrm>
            <a:off x="5537200" y="2002484"/>
            <a:ext cx="6456045" cy="4232910"/>
          </a:xfrm>
          <a:prstGeom prst="rect">
            <a:avLst/>
          </a:prstGeom>
          <a:ln w="3175">
            <a:solidFill>
              <a:schemeClr val="tx1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8" name="Прямоугольник 27"/>
          <p:cNvSpPr/>
          <p:nvPr/>
        </p:nvSpPr>
        <p:spPr>
          <a:xfrm>
            <a:off x="304800" y="4229618"/>
            <a:ext cx="4937760" cy="1938992"/>
          </a:xfrm>
          <a:prstGeom prst="rect">
            <a:avLst/>
          </a:prstGeom>
          <a:ln>
            <a:solidFill>
              <a:schemeClr val="accent1">
                <a:lumMod val="50000"/>
              </a:schemeClr>
            </a:solidFill>
            <a:prstDash val="dash"/>
          </a:ln>
        </p:spPr>
        <p:txBody>
          <a:bodyPr wrap="square">
            <a:spAutoFit/>
          </a:bodyPr>
          <a:lstStyle/>
          <a:p>
            <a:pPr algn="just"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В случае, если техническая поддержка долгое время не принимает ваше обращение или не оказывает помощь в ее решении, </a:t>
            </a:r>
            <a:r>
              <a:rPr lang="ru-RU" sz="1500" b="1" dirty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специалист может обратиться по телефону в УФК по </a:t>
            </a:r>
            <a:r>
              <a:rPr lang="ru-RU" sz="1500" b="1" dirty="0" smtClean="0">
                <a:solidFill>
                  <a:srgbClr val="5B9BD5">
                    <a:lumMod val="50000"/>
                  </a:srgbClr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Мурманской области 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(в отдел бюджетного учета и отчетности по операциям бюджетов) с просьбой оказать содействие в решении проблемы. При этом необходимо четко обозначить проблему и указать номер обращения (заявки).</a:t>
            </a:r>
          </a:p>
        </p:txBody>
      </p:sp>
      <p:pic>
        <p:nvPicPr>
          <p:cNvPr id="29" name="Picture 2" descr="C:\Users\1\AppData\Local\Microsoft\Windows\Temporary Internet Files\Content.IE5\FUZSU1KV\MC900434750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58" y="3923782"/>
            <a:ext cx="461283" cy="396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33CFE7B-B808-5DD6-59F3-D8DBC12EBC2B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C1A41CB-D3AA-D209-2451-811033544D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35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Скругленный прямоугольник 149"/>
          <p:cNvSpPr/>
          <p:nvPr/>
        </p:nvSpPr>
        <p:spPr>
          <a:xfrm>
            <a:off x="2169929" y="4304193"/>
            <a:ext cx="8817367" cy="9753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800"/>
              </a:lnSpc>
            </a:pP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При входе в Личный кабинет учреждения необходимо </a:t>
            </a:r>
            <a:r>
              <a:rPr lang="ru-RU" sz="1500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обращать внимание на выпадающее сообщение</a:t>
            </a:r>
            <a:r>
              <a:rPr lang="ru-RU" sz="1500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. Данное сообщение может содержать информацию о неразмещенных сведениях на сайте bus.gov.ru . При наличии таких сообщений учреждению необходимо оперативно разместить информацию на сайте bus.gov.ru в соответствии требованиями Порядка № 86н.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9179594" y="6220387"/>
            <a:ext cx="2743200" cy="365125"/>
          </a:xfrm>
        </p:spPr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  <a:latin typeface="Segoe UI Light" panose="020B0502040204020203" pitchFamily="34" charset="0"/>
              </a:rPr>
              <a:pPr/>
              <a:t>20</a:t>
            </a:fld>
            <a:endParaRPr lang="ru-RU" dirty="0">
              <a:solidFill>
                <a:prstClr val="black">
                  <a:tint val="75000"/>
                </a:prstClr>
              </a:solidFill>
              <a:latin typeface="Segoe UI Light" panose="020B0502040204020203" pitchFamily="34" charset="0"/>
            </a:endParaRPr>
          </a:p>
        </p:txBody>
      </p:sp>
      <p:sp>
        <p:nvSpPr>
          <p:cNvPr id="30" name="Заголовок 2"/>
          <p:cNvSpPr>
            <a:spLocks noGrp="1"/>
          </p:cNvSpPr>
          <p:nvPr>
            <p:ph type="title"/>
          </p:nvPr>
        </p:nvSpPr>
        <p:spPr>
          <a:xfrm>
            <a:off x="6075276" y="286902"/>
            <a:ext cx="5789968" cy="249299"/>
          </a:xfrm>
        </p:spPr>
        <p:txBody>
          <a:bodyPr vert="horz" wrap="square" lIns="0" tIns="0" rIns="0" bIns="0" rtlCol="0" anchor="ctr">
            <a:spAutoFit/>
          </a:bodyPr>
          <a:lstStyle/>
          <a:p>
            <a:r>
              <a:rPr lang="ru-RU" sz="1800" dirty="0">
                <a:solidFill>
                  <a:schemeClr val="accent5">
                    <a:lumMod val="75000"/>
                  </a:schemeClr>
                </a:solidFill>
                <a:latin typeface="Segoe UI Light" panose="020B0502040204020203" pitchFamily="34" charset="0"/>
                <a:ea typeface="Cambria" panose="02040503050406030204" pitchFamily="18" charset="0"/>
                <a:cs typeface="Segoe UI Light" panose="020B0502040204020203" pitchFamily="34" charset="0"/>
              </a:rPr>
              <a:t>Заключение и рекомендации</a:t>
            </a:r>
            <a:endParaRPr lang="ru-RU" sz="20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1092559" y="1074399"/>
            <a:ext cx="1253984" cy="1145577"/>
            <a:chOff x="1631039" y="1074399"/>
            <a:chExt cx="1253984" cy="1145577"/>
          </a:xfrm>
        </p:grpSpPr>
        <p:sp>
          <p:nvSpPr>
            <p:cNvPr id="149" name="Скругленный прямоугольник 148"/>
            <p:cNvSpPr/>
            <p:nvPr/>
          </p:nvSpPr>
          <p:spPr>
            <a:xfrm>
              <a:off x="1631039" y="1074399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101" name="Google Shape;14612;p61">
              <a:extLst>
                <a:ext uri="{FF2B5EF4-FFF2-40B4-BE49-F238E27FC236}">
                  <a16:creationId xmlns:a16="http://schemas.microsoft.com/office/drawing/2014/main" id="{6050CD19-5E42-4711-AC78-D58EE1FCB0BD}"/>
                </a:ext>
              </a:extLst>
            </p:cNvPr>
            <p:cNvGrpSpPr/>
            <p:nvPr/>
          </p:nvGrpSpPr>
          <p:grpSpPr>
            <a:xfrm>
              <a:off x="1775085" y="1210175"/>
              <a:ext cx="933324" cy="851724"/>
              <a:chOff x="1958520" y="2302574"/>
              <a:chExt cx="359213" cy="327807"/>
            </a:xfrm>
            <a:solidFill>
              <a:srgbClr val="567BA9"/>
            </a:solidFill>
          </p:grpSpPr>
          <p:sp>
            <p:nvSpPr>
              <p:cNvPr id="102" name="Google Shape;14613;p61">
                <a:extLst>
                  <a:ext uri="{FF2B5EF4-FFF2-40B4-BE49-F238E27FC236}">
                    <a16:creationId xmlns:a16="http://schemas.microsoft.com/office/drawing/2014/main" id="{C2FC7E49-6FF2-4BFF-8900-B7D16720FE12}"/>
                  </a:ext>
                </a:extLst>
              </p:cNvPr>
              <p:cNvSpPr/>
              <p:nvPr/>
            </p:nvSpPr>
            <p:spPr>
              <a:xfrm>
                <a:off x="1958520" y="2302574"/>
                <a:ext cx="359213" cy="327807"/>
              </a:xfrm>
              <a:custGeom>
                <a:avLst/>
                <a:gdLst/>
                <a:ahLst/>
                <a:cxnLst/>
                <a:rect l="l" t="t" r="r" b="b"/>
                <a:pathLst>
                  <a:path w="11312" h="10323" extrusionOk="0">
                    <a:moveTo>
                      <a:pt x="7168" y="8132"/>
                    </a:moveTo>
                    <a:lnTo>
                      <a:pt x="7501" y="9204"/>
                    </a:lnTo>
                    <a:lnTo>
                      <a:pt x="3799" y="9204"/>
                    </a:lnTo>
                    <a:lnTo>
                      <a:pt x="4120" y="8132"/>
                    </a:lnTo>
                    <a:close/>
                    <a:moveTo>
                      <a:pt x="8466" y="9537"/>
                    </a:moveTo>
                    <a:cubicBezTo>
                      <a:pt x="8597" y="9537"/>
                      <a:pt x="8704" y="9656"/>
                      <a:pt x="8704" y="9775"/>
                    </a:cubicBezTo>
                    <a:cubicBezTo>
                      <a:pt x="8704" y="9906"/>
                      <a:pt x="8597" y="10013"/>
                      <a:pt x="8466" y="10013"/>
                    </a:cubicBezTo>
                    <a:lnTo>
                      <a:pt x="2810" y="10013"/>
                    </a:lnTo>
                    <a:cubicBezTo>
                      <a:pt x="2679" y="10013"/>
                      <a:pt x="2572" y="9906"/>
                      <a:pt x="2572" y="9775"/>
                    </a:cubicBezTo>
                    <a:cubicBezTo>
                      <a:pt x="2572" y="9644"/>
                      <a:pt x="2679" y="9537"/>
                      <a:pt x="2810" y="9537"/>
                    </a:cubicBezTo>
                    <a:close/>
                    <a:moveTo>
                      <a:pt x="1072" y="0"/>
                    </a:moveTo>
                    <a:cubicBezTo>
                      <a:pt x="477" y="0"/>
                      <a:pt x="0" y="476"/>
                      <a:pt x="0" y="1072"/>
                    </a:cubicBezTo>
                    <a:lnTo>
                      <a:pt x="0" y="7049"/>
                    </a:lnTo>
                    <a:cubicBezTo>
                      <a:pt x="0" y="7644"/>
                      <a:pt x="477" y="8120"/>
                      <a:pt x="1072" y="8120"/>
                    </a:cubicBezTo>
                    <a:lnTo>
                      <a:pt x="3763" y="8120"/>
                    </a:lnTo>
                    <a:lnTo>
                      <a:pt x="3441" y="9192"/>
                    </a:lnTo>
                    <a:lnTo>
                      <a:pt x="2822" y="9192"/>
                    </a:lnTo>
                    <a:cubicBezTo>
                      <a:pt x="2513" y="9192"/>
                      <a:pt x="2263" y="9442"/>
                      <a:pt x="2263" y="9751"/>
                    </a:cubicBezTo>
                    <a:cubicBezTo>
                      <a:pt x="2263" y="10073"/>
                      <a:pt x="2513" y="10323"/>
                      <a:pt x="2822" y="10323"/>
                    </a:cubicBezTo>
                    <a:lnTo>
                      <a:pt x="8478" y="10323"/>
                    </a:lnTo>
                    <a:cubicBezTo>
                      <a:pt x="8799" y="10323"/>
                      <a:pt x="9049" y="10073"/>
                      <a:pt x="9049" y="9751"/>
                    </a:cubicBezTo>
                    <a:cubicBezTo>
                      <a:pt x="9049" y="9442"/>
                      <a:pt x="8799" y="9192"/>
                      <a:pt x="8478" y="9192"/>
                    </a:cubicBezTo>
                    <a:lnTo>
                      <a:pt x="7870" y="9192"/>
                    </a:lnTo>
                    <a:lnTo>
                      <a:pt x="7549" y="8120"/>
                    </a:lnTo>
                    <a:lnTo>
                      <a:pt x="10240" y="8120"/>
                    </a:lnTo>
                    <a:cubicBezTo>
                      <a:pt x="10835" y="8120"/>
                      <a:pt x="11311" y="7644"/>
                      <a:pt x="11311" y="7049"/>
                    </a:cubicBezTo>
                    <a:lnTo>
                      <a:pt x="11311" y="1072"/>
                    </a:lnTo>
                    <a:cubicBezTo>
                      <a:pt x="11299" y="488"/>
                      <a:pt x="10823" y="0"/>
                      <a:pt x="10228" y="0"/>
                    </a:cubicBezTo>
                    <a:lnTo>
                      <a:pt x="2786" y="0"/>
                    </a:lnTo>
                    <a:cubicBezTo>
                      <a:pt x="2691" y="0"/>
                      <a:pt x="2620" y="72"/>
                      <a:pt x="2620" y="155"/>
                    </a:cubicBezTo>
                    <a:cubicBezTo>
                      <a:pt x="2620" y="250"/>
                      <a:pt x="2691" y="322"/>
                      <a:pt x="2786" y="322"/>
                    </a:cubicBezTo>
                    <a:lnTo>
                      <a:pt x="10228" y="322"/>
                    </a:lnTo>
                    <a:cubicBezTo>
                      <a:pt x="10621" y="322"/>
                      <a:pt x="10966" y="655"/>
                      <a:pt x="10966" y="1072"/>
                    </a:cubicBezTo>
                    <a:lnTo>
                      <a:pt x="10966" y="7049"/>
                    </a:lnTo>
                    <a:cubicBezTo>
                      <a:pt x="10966" y="7453"/>
                      <a:pt x="10645" y="7799"/>
                      <a:pt x="10228" y="7799"/>
                    </a:cubicBezTo>
                    <a:lnTo>
                      <a:pt x="1072" y="7799"/>
                    </a:lnTo>
                    <a:cubicBezTo>
                      <a:pt x="667" y="7799"/>
                      <a:pt x="322" y="7465"/>
                      <a:pt x="322" y="7049"/>
                    </a:cubicBezTo>
                    <a:lnTo>
                      <a:pt x="322" y="1072"/>
                    </a:lnTo>
                    <a:cubicBezTo>
                      <a:pt x="322" y="667"/>
                      <a:pt x="655" y="322"/>
                      <a:pt x="1072" y="322"/>
                    </a:cubicBezTo>
                    <a:lnTo>
                      <a:pt x="2108" y="322"/>
                    </a:lnTo>
                    <a:cubicBezTo>
                      <a:pt x="2203" y="322"/>
                      <a:pt x="2275" y="250"/>
                      <a:pt x="2275" y="155"/>
                    </a:cubicBezTo>
                    <a:cubicBezTo>
                      <a:pt x="2275" y="72"/>
                      <a:pt x="2203" y="0"/>
                      <a:pt x="210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3" name="Google Shape;14614;p61">
                <a:extLst>
                  <a:ext uri="{FF2B5EF4-FFF2-40B4-BE49-F238E27FC236}">
                    <a16:creationId xmlns:a16="http://schemas.microsoft.com/office/drawing/2014/main" id="{C2C437F6-0F92-400B-9AA6-6BA7D26110C3}"/>
                  </a:ext>
                </a:extLst>
              </p:cNvPr>
              <p:cNvSpPr/>
              <p:nvPr/>
            </p:nvSpPr>
            <p:spPr>
              <a:xfrm>
                <a:off x="1986877" y="2331313"/>
                <a:ext cx="302117" cy="184909"/>
              </a:xfrm>
              <a:custGeom>
                <a:avLst/>
                <a:gdLst/>
                <a:ahLst/>
                <a:cxnLst/>
                <a:rect l="l" t="t" r="r" b="b"/>
                <a:pathLst>
                  <a:path w="9514" h="5823" extrusionOk="0">
                    <a:moveTo>
                      <a:pt x="179" y="0"/>
                    </a:moveTo>
                    <a:cubicBezTo>
                      <a:pt x="72" y="0"/>
                      <a:pt x="0" y="71"/>
                      <a:pt x="0" y="179"/>
                    </a:cubicBezTo>
                    <a:lnTo>
                      <a:pt x="0" y="5656"/>
                    </a:lnTo>
                    <a:cubicBezTo>
                      <a:pt x="0" y="5739"/>
                      <a:pt x="72" y="5822"/>
                      <a:pt x="167" y="5822"/>
                    </a:cubicBezTo>
                    <a:lnTo>
                      <a:pt x="9347" y="5822"/>
                    </a:lnTo>
                    <a:cubicBezTo>
                      <a:pt x="9430" y="5822"/>
                      <a:pt x="9513" y="5739"/>
                      <a:pt x="9513" y="5656"/>
                    </a:cubicBezTo>
                    <a:lnTo>
                      <a:pt x="9513" y="5072"/>
                    </a:lnTo>
                    <a:cubicBezTo>
                      <a:pt x="9513" y="4989"/>
                      <a:pt x="9430" y="4905"/>
                      <a:pt x="9347" y="4905"/>
                    </a:cubicBezTo>
                    <a:cubicBezTo>
                      <a:pt x="9252" y="4905"/>
                      <a:pt x="9180" y="4989"/>
                      <a:pt x="9180" y="5072"/>
                    </a:cubicBezTo>
                    <a:lnTo>
                      <a:pt x="9180" y="5489"/>
                    </a:lnTo>
                    <a:lnTo>
                      <a:pt x="346" y="5489"/>
                    </a:lnTo>
                    <a:lnTo>
                      <a:pt x="346" y="345"/>
                    </a:lnTo>
                    <a:lnTo>
                      <a:pt x="9180" y="345"/>
                    </a:lnTo>
                    <a:lnTo>
                      <a:pt x="9180" y="4405"/>
                    </a:lnTo>
                    <a:cubicBezTo>
                      <a:pt x="9168" y="4489"/>
                      <a:pt x="9240" y="4572"/>
                      <a:pt x="9347" y="4572"/>
                    </a:cubicBezTo>
                    <a:cubicBezTo>
                      <a:pt x="9430" y="4572"/>
                      <a:pt x="9513" y="4489"/>
                      <a:pt x="9513" y="4405"/>
                    </a:cubicBezTo>
                    <a:lnTo>
                      <a:pt x="9513" y="179"/>
                    </a:lnTo>
                    <a:cubicBezTo>
                      <a:pt x="9513" y="71"/>
                      <a:pt x="9430" y="0"/>
                      <a:pt x="9335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  <p:sp>
            <p:nvSpPr>
              <p:cNvPr id="104" name="Google Shape;14615;p61">
                <a:extLst>
                  <a:ext uri="{FF2B5EF4-FFF2-40B4-BE49-F238E27FC236}">
                    <a16:creationId xmlns:a16="http://schemas.microsoft.com/office/drawing/2014/main" id="{9923F732-C7D5-406A-9541-44A3B441C72E}"/>
                  </a:ext>
                </a:extLst>
              </p:cNvPr>
              <p:cNvSpPr/>
              <p:nvPr/>
            </p:nvSpPr>
            <p:spPr>
              <a:xfrm>
                <a:off x="2131521" y="2526701"/>
                <a:ext cx="11908" cy="10638"/>
              </a:xfrm>
              <a:custGeom>
                <a:avLst/>
                <a:gdLst/>
                <a:ahLst/>
                <a:cxnLst/>
                <a:rect l="l" t="t" r="r" b="b"/>
                <a:pathLst>
                  <a:path w="375" h="335" extrusionOk="0">
                    <a:moveTo>
                      <a:pt x="176" y="0"/>
                    </a:moveTo>
                    <a:cubicBezTo>
                      <a:pt x="167" y="0"/>
                      <a:pt x="158" y="1"/>
                      <a:pt x="148" y="3"/>
                    </a:cubicBezTo>
                    <a:cubicBezTo>
                      <a:pt x="77" y="26"/>
                      <a:pt x="17" y="86"/>
                      <a:pt x="17" y="157"/>
                    </a:cubicBezTo>
                    <a:cubicBezTo>
                      <a:pt x="1" y="258"/>
                      <a:pt x="95" y="334"/>
                      <a:pt x="186" y="334"/>
                    </a:cubicBezTo>
                    <a:cubicBezTo>
                      <a:pt x="225" y="334"/>
                      <a:pt x="263" y="320"/>
                      <a:pt x="291" y="288"/>
                    </a:cubicBezTo>
                    <a:cubicBezTo>
                      <a:pt x="375" y="229"/>
                      <a:pt x="375" y="145"/>
                      <a:pt x="327" y="86"/>
                    </a:cubicBezTo>
                    <a:cubicBezTo>
                      <a:pt x="296" y="34"/>
                      <a:pt x="238" y="0"/>
                      <a:pt x="176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endParaRPr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2" name="Группа 1"/>
          <p:cNvGrpSpPr/>
          <p:nvPr/>
        </p:nvGrpSpPr>
        <p:grpSpPr>
          <a:xfrm>
            <a:off x="1099462" y="4364138"/>
            <a:ext cx="859967" cy="792325"/>
            <a:chOff x="9267290" y="2552538"/>
            <a:chExt cx="1181526" cy="1145577"/>
          </a:xfrm>
        </p:grpSpPr>
        <p:sp>
          <p:nvSpPr>
            <p:cNvPr id="148" name="Скругленный прямоугольник 147"/>
            <p:cNvSpPr/>
            <p:nvPr/>
          </p:nvSpPr>
          <p:spPr>
            <a:xfrm>
              <a:off x="9267290" y="2552538"/>
              <a:ext cx="1181526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105" name="Google Shape;10775;p89"/>
            <p:cNvGrpSpPr/>
            <p:nvPr/>
          </p:nvGrpSpPr>
          <p:grpSpPr>
            <a:xfrm>
              <a:off x="9468009" y="2739547"/>
              <a:ext cx="770389" cy="755973"/>
              <a:chOff x="3541011" y="1508594"/>
              <a:chExt cx="350166" cy="349434"/>
            </a:xfrm>
          </p:grpSpPr>
          <p:sp>
            <p:nvSpPr>
              <p:cNvPr id="106" name="Google Shape;10776;p89"/>
              <p:cNvSpPr/>
              <p:nvPr/>
            </p:nvSpPr>
            <p:spPr>
              <a:xfrm>
                <a:off x="3600879" y="1568270"/>
                <a:ext cx="230049" cy="289758"/>
              </a:xfrm>
              <a:custGeom>
                <a:avLst/>
                <a:gdLst/>
                <a:ahLst/>
                <a:cxnLst/>
                <a:rect l="l" t="t" r="r" b="b"/>
                <a:pathLst>
                  <a:path w="7228" h="9104" extrusionOk="0">
                    <a:moveTo>
                      <a:pt x="3810" y="3781"/>
                    </a:moveTo>
                    <a:cubicBezTo>
                      <a:pt x="4001" y="3781"/>
                      <a:pt x="4156" y="3936"/>
                      <a:pt x="4156" y="4138"/>
                    </a:cubicBezTo>
                    <a:lnTo>
                      <a:pt x="4156" y="4472"/>
                    </a:lnTo>
                    <a:cubicBezTo>
                      <a:pt x="4144" y="4757"/>
                      <a:pt x="3906" y="4995"/>
                      <a:pt x="3632" y="4995"/>
                    </a:cubicBezTo>
                    <a:cubicBezTo>
                      <a:pt x="3334" y="4995"/>
                      <a:pt x="3108" y="4757"/>
                      <a:pt x="3108" y="4472"/>
                    </a:cubicBezTo>
                    <a:lnTo>
                      <a:pt x="3108" y="4138"/>
                    </a:lnTo>
                    <a:cubicBezTo>
                      <a:pt x="3108" y="3936"/>
                      <a:pt x="3275" y="3781"/>
                      <a:pt x="3465" y="3781"/>
                    </a:cubicBezTo>
                    <a:close/>
                    <a:moveTo>
                      <a:pt x="3787" y="5329"/>
                    </a:moveTo>
                    <a:lnTo>
                      <a:pt x="3787" y="5400"/>
                    </a:lnTo>
                    <a:cubicBezTo>
                      <a:pt x="3810" y="5460"/>
                      <a:pt x="3822" y="5519"/>
                      <a:pt x="3846" y="5567"/>
                    </a:cubicBezTo>
                    <a:lnTo>
                      <a:pt x="3632" y="5781"/>
                    </a:lnTo>
                    <a:lnTo>
                      <a:pt x="3596" y="5781"/>
                    </a:lnTo>
                    <a:lnTo>
                      <a:pt x="3370" y="5567"/>
                    </a:lnTo>
                    <a:cubicBezTo>
                      <a:pt x="3406" y="5519"/>
                      <a:pt x="3417" y="5460"/>
                      <a:pt x="3417" y="5400"/>
                    </a:cubicBezTo>
                    <a:lnTo>
                      <a:pt x="3417" y="5329"/>
                    </a:lnTo>
                    <a:close/>
                    <a:moveTo>
                      <a:pt x="3617" y="361"/>
                    </a:moveTo>
                    <a:cubicBezTo>
                      <a:pt x="4471" y="361"/>
                      <a:pt x="5286" y="670"/>
                      <a:pt x="5918" y="1257"/>
                    </a:cubicBezTo>
                    <a:cubicBezTo>
                      <a:pt x="6573" y="1888"/>
                      <a:pt x="6942" y="2733"/>
                      <a:pt x="6942" y="3638"/>
                    </a:cubicBezTo>
                    <a:cubicBezTo>
                      <a:pt x="6906" y="4281"/>
                      <a:pt x="6692" y="4936"/>
                      <a:pt x="6323" y="5484"/>
                    </a:cubicBezTo>
                    <a:cubicBezTo>
                      <a:pt x="5953" y="6019"/>
                      <a:pt x="5430" y="6436"/>
                      <a:pt x="4822" y="6674"/>
                    </a:cubicBezTo>
                    <a:cubicBezTo>
                      <a:pt x="4620" y="6758"/>
                      <a:pt x="4501" y="6948"/>
                      <a:pt x="4501" y="7139"/>
                    </a:cubicBezTo>
                    <a:lnTo>
                      <a:pt x="4501" y="7591"/>
                    </a:lnTo>
                    <a:cubicBezTo>
                      <a:pt x="4501" y="7662"/>
                      <a:pt x="4489" y="7722"/>
                      <a:pt x="4441" y="7781"/>
                    </a:cubicBezTo>
                    <a:lnTo>
                      <a:pt x="4287" y="8032"/>
                    </a:lnTo>
                    <a:cubicBezTo>
                      <a:pt x="4263" y="8043"/>
                      <a:pt x="4251" y="8079"/>
                      <a:pt x="4251" y="8091"/>
                    </a:cubicBezTo>
                    <a:lnTo>
                      <a:pt x="3025" y="8091"/>
                    </a:lnTo>
                    <a:cubicBezTo>
                      <a:pt x="3013" y="8079"/>
                      <a:pt x="3013" y="8043"/>
                      <a:pt x="3001" y="8032"/>
                    </a:cubicBezTo>
                    <a:lnTo>
                      <a:pt x="2834" y="7781"/>
                    </a:lnTo>
                    <a:cubicBezTo>
                      <a:pt x="2786" y="7722"/>
                      <a:pt x="2775" y="7651"/>
                      <a:pt x="2775" y="7591"/>
                    </a:cubicBezTo>
                    <a:lnTo>
                      <a:pt x="2775" y="6067"/>
                    </a:lnTo>
                    <a:cubicBezTo>
                      <a:pt x="2775" y="5996"/>
                      <a:pt x="2822" y="5936"/>
                      <a:pt x="2882" y="5900"/>
                    </a:cubicBezTo>
                    <a:lnTo>
                      <a:pt x="3167" y="5769"/>
                    </a:lnTo>
                    <a:lnTo>
                      <a:pt x="3417" y="6019"/>
                    </a:lnTo>
                    <a:cubicBezTo>
                      <a:pt x="3477" y="6079"/>
                      <a:pt x="3560" y="6127"/>
                      <a:pt x="3656" y="6127"/>
                    </a:cubicBezTo>
                    <a:cubicBezTo>
                      <a:pt x="3751" y="6127"/>
                      <a:pt x="3834" y="6103"/>
                      <a:pt x="3894" y="6019"/>
                    </a:cubicBezTo>
                    <a:lnTo>
                      <a:pt x="4144" y="5769"/>
                    </a:lnTo>
                    <a:lnTo>
                      <a:pt x="4429" y="5900"/>
                    </a:lnTo>
                    <a:cubicBezTo>
                      <a:pt x="4489" y="5936"/>
                      <a:pt x="4537" y="5996"/>
                      <a:pt x="4537" y="6067"/>
                    </a:cubicBezTo>
                    <a:lnTo>
                      <a:pt x="4537" y="6198"/>
                    </a:lnTo>
                    <a:cubicBezTo>
                      <a:pt x="4537" y="6293"/>
                      <a:pt x="4608" y="6365"/>
                      <a:pt x="4703" y="6365"/>
                    </a:cubicBezTo>
                    <a:cubicBezTo>
                      <a:pt x="4787" y="6365"/>
                      <a:pt x="4858" y="6293"/>
                      <a:pt x="4858" y="6198"/>
                    </a:cubicBezTo>
                    <a:lnTo>
                      <a:pt x="4858" y="6067"/>
                    </a:lnTo>
                    <a:cubicBezTo>
                      <a:pt x="4858" y="5877"/>
                      <a:pt x="4763" y="5698"/>
                      <a:pt x="4584" y="5626"/>
                    </a:cubicBezTo>
                    <a:lnTo>
                      <a:pt x="4179" y="5412"/>
                    </a:lnTo>
                    <a:lnTo>
                      <a:pt x="4179" y="5400"/>
                    </a:lnTo>
                    <a:lnTo>
                      <a:pt x="4179" y="5162"/>
                    </a:lnTo>
                    <a:cubicBezTo>
                      <a:pt x="4382" y="5007"/>
                      <a:pt x="4525" y="4757"/>
                      <a:pt x="4525" y="4472"/>
                    </a:cubicBezTo>
                    <a:lnTo>
                      <a:pt x="4525" y="4138"/>
                    </a:lnTo>
                    <a:cubicBezTo>
                      <a:pt x="4525" y="3757"/>
                      <a:pt x="4227" y="3448"/>
                      <a:pt x="3834" y="3448"/>
                    </a:cubicBezTo>
                    <a:lnTo>
                      <a:pt x="3489" y="3448"/>
                    </a:lnTo>
                    <a:cubicBezTo>
                      <a:pt x="3120" y="3448"/>
                      <a:pt x="2810" y="3745"/>
                      <a:pt x="2810" y="4138"/>
                    </a:cubicBezTo>
                    <a:lnTo>
                      <a:pt x="2810" y="4472"/>
                    </a:lnTo>
                    <a:cubicBezTo>
                      <a:pt x="2810" y="4757"/>
                      <a:pt x="2941" y="4995"/>
                      <a:pt x="3156" y="5162"/>
                    </a:cubicBezTo>
                    <a:lnTo>
                      <a:pt x="3156" y="5400"/>
                    </a:lnTo>
                    <a:lnTo>
                      <a:pt x="3156" y="5412"/>
                    </a:lnTo>
                    <a:lnTo>
                      <a:pt x="2751" y="5626"/>
                    </a:lnTo>
                    <a:cubicBezTo>
                      <a:pt x="2572" y="5710"/>
                      <a:pt x="2465" y="5877"/>
                      <a:pt x="2465" y="6067"/>
                    </a:cubicBezTo>
                    <a:lnTo>
                      <a:pt x="2465" y="6674"/>
                    </a:lnTo>
                    <a:cubicBezTo>
                      <a:pt x="1882" y="6460"/>
                      <a:pt x="1381" y="6055"/>
                      <a:pt x="1012" y="5567"/>
                    </a:cubicBezTo>
                    <a:cubicBezTo>
                      <a:pt x="572" y="4984"/>
                      <a:pt x="369" y="4281"/>
                      <a:pt x="381" y="3567"/>
                    </a:cubicBezTo>
                    <a:cubicBezTo>
                      <a:pt x="393" y="2745"/>
                      <a:pt x="727" y="1959"/>
                      <a:pt x="1310" y="1364"/>
                    </a:cubicBezTo>
                    <a:cubicBezTo>
                      <a:pt x="1882" y="769"/>
                      <a:pt x="2655" y="412"/>
                      <a:pt x="3477" y="364"/>
                    </a:cubicBezTo>
                    <a:cubicBezTo>
                      <a:pt x="3524" y="362"/>
                      <a:pt x="3571" y="361"/>
                      <a:pt x="3617" y="361"/>
                    </a:cubicBezTo>
                    <a:close/>
                    <a:moveTo>
                      <a:pt x="4144" y="8424"/>
                    </a:moveTo>
                    <a:lnTo>
                      <a:pt x="4144" y="8782"/>
                    </a:lnTo>
                    <a:lnTo>
                      <a:pt x="3108" y="8794"/>
                    </a:lnTo>
                    <a:cubicBezTo>
                      <a:pt x="3108" y="8794"/>
                      <a:pt x="3096" y="8794"/>
                      <a:pt x="3096" y="8782"/>
                    </a:cubicBezTo>
                    <a:lnTo>
                      <a:pt x="3096" y="8424"/>
                    </a:lnTo>
                    <a:close/>
                    <a:moveTo>
                      <a:pt x="3635" y="0"/>
                    </a:moveTo>
                    <a:cubicBezTo>
                      <a:pt x="3563" y="0"/>
                      <a:pt x="3490" y="2"/>
                      <a:pt x="3417" y="7"/>
                    </a:cubicBezTo>
                    <a:cubicBezTo>
                      <a:pt x="2513" y="54"/>
                      <a:pt x="1667" y="435"/>
                      <a:pt x="1024" y="1114"/>
                    </a:cubicBezTo>
                    <a:cubicBezTo>
                      <a:pt x="381" y="1769"/>
                      <a:pt x="24" y="2626"/>
                      <a:pt x="12" y="3531"/>
                    </a:cubicBezTo>
                    <a:cubicBezTo>
                      <a:pt x="0" y="4341"/>
                      <a:pt x="238" y="5103"/>
                      <a:pt x="691" y="5734"/>
                    </a:cubicBezTo>
                    <a:cubicBezTo>
                      <a:pt x="1131" y="6317"/>
                      <a:pt x="1739" y="6781"/>
                      <a:pt x="2405" y="7019"/>
                    </a:cubicBezTo>
                    <a:lnTo>
                      <a:pt x="2405" y="7603"/>
                    </a:lnTo>
                    <a:cubicBezTo>
                      <a:pt x="2405" y="7734"/>
                      <a:pt x="2453" y="7865"/>
                      <a:pt x="2524" y="7972"/>
                    </a:cubicBezTo>
                    <a:lnTo>
                      <a:pt x="2691" y="8222"/>
                    </a:lnTo>
                    <a:cubicBezTo>
                      <a:pt x="2739" y="8282"/>
                      <a:pt x="2751" y="8353"/>
                      <a:pt x="2751" y="8413"/>
                    </a:cubicBezTo>
                    <a:lnTo>
                      <a:pt x="2751" y="8770"/>
                    </a:lnTo>
                    <a:cubicBezTo>
                      <a:pt x="2751" y="8948"/>
                      <a:pt x="2894" y="9103"/>
                      <a:pt x="3072" y="9103"/>
                    </a:cubicBezTo>
                    <a:lnTo>
                      <a:pt x="4108" y="9103"/>
                    </a:lnTo>
                    <a:cubicBezTo>
                      <a:pt x="4287" y="9103"/>
                      <a:pt x="4429" y="8948"/>
                      <a:pt x="4429" y="8770"/>
                    </a:cubicBezTo>
                    <a:lnTo>
                      <a:pt x="4429" y="8413"/>
                    </a:lnTo>
                    <a:cubicBezTo>
                      <a:pt x="4429" y="8341"/>
                      <a:pt x="4441" y="8282"/>
                      <a:pt x="4489" y="8222"/>
                    </a:cubicBezTo>
                    <a:lnTo>
                      <a:pt x="4656" y="7972"/>
                    </a:lnTo>
                    <a:cubicBezTo>
                      <a:pt x="4727" y="7865"/>
                      <a:pt x="4775" y="7734"/>
                      <a:pt x="4775" y="7603"/>
                    </a:cubicBezTo>
                    <a:lnTo>
                      <a:pt x="4775" y="7150"/>
                    </a:lnTo>
                    <a:cubicBezTo>
                      <a:pt x="4775" y="7079"/>
                      <a:pt x="4822" y="7008"/>
                      <a:pt x="4894" y="6984"/>
                    </a:cubicBezTo>
                    <a:cubicBezTo>
                      <a:pt x="5561" y="6734"/>
                      <a:pt x="6132" y="6269"/>
                      <a:pt x="6549" y="5698"/>
                    </a:cubicBezTo>
                    <a:cubicBezTo>
                      <a:pt x="6966" y="5079"/>
                      <a:pt x="7180" y="4388"/>
                      <a:pt x="7180" y="3638"/>
                    </a:cubicBezTo>
                    <a:cubicBezTo>
                      <a:pt x="7227" y="2614"/>
                      <a:pt x="6823" y="1674"/>
                      <a:pt x="6096" y="995"/>
                    </a:cubicBezTo>
                    <a:cubicBezTo>
                      <a:pt x="5422" y="354"/>
                      <a:pt x="4564" y="0"/>
                      <a:pt x="3635" y="0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3" name="Google Shape;10777;p89"/>
              <p:cNvSpPr/>
              <p:nvPr/>
            </p:nvSpPr>
            <p:spPr>
              <a:xfrm>
                <a:off x="3541011" y="1677980"/>
                <a:ext cx="48919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34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67"/>
                    </a:cubicBezTo>
                    <a:cubicBezTo>
                      <a:pt x="0" y="251"/>
                      <a:pt x="72" y="334"/>
                      <a:pt x="167" y="334"/>
                    </a:cubicBezTo>
                    <a:lnTo>
                      <a:pt x="1369" y="334"/>
                    </a:lnTo>
                    <a:cubicBezTo>
                      <a:pt x="1465" y="334"/>
                      <a:pt x="1536" y="251"/>
                      <a:pt x="1536" y="167"/>
                    </a:cubicBezTo>
                    <a:cubicBezTo>
                      <a:pt x="1536" y="72"/>
                      <a:pt x="1465" y="1"/>
                      <a:pt x="136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5" name="Google Shape;10778;p89"/>
              <p:cNvSpPr/>
              <p:nvPr/>
            </p:nvSpPr>
            <p:spPr>
              <a:xfrm>
                <a:off x="3842259" y="1677980"/>
                <a:ext cx="48919" cy="10630"/>
              </a:xfrm>
              <a:custGeom>
                <a:avLst/>
                <a:gdLst/>
                <a:ahLst/>
                <a:cxnLst/>
                <a:rect l="l" t="t" r="r" b="b"/>
                <a:pathLst>
                  <a:path w="1537" h="334" extrusionOk="0">
                    <a:moveTo>
                      <a:pt x="167" y="1"/>
                    </a:moveTo>
                    <a:cubicBezTo>
                      <a:pt x="72" y="1"/>
                      <a:pt x="1" y="72"/>
                      <a:pt x="1" y="167"/>
                    </a:cubicBezTo>
                    <a:cubicBezTo>
                      <a:pt x="1" y="251"/>
                      <a:pt x="72" y="334"/>
                      <a:pt x="167" y="334"/>
                    </a:cubicBezTo>
                    <a:lnTo>
                      <a:pt x="1370" y="334"/>
                    </a:lnTo>
                    <a:cubicBezTo>
                      <a:pt x="1465" y="334"/>
                      <a:pt x="1537" y="251"/>
                      <a:pt x="1537" y="167"/>
                    </a:cubicBezTo>
                    <a:cubicBezTo>
                      <a:pt x="1537" y="72"/>
                      <a:pt x="1465" y="1"/>
                      <a:pt x="137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6" name="Google Shape;10779;p89"/>
              <p:cNvSpPr/>
              <p:nvPr/>
            </p:nvSpPr>
            <p:spPr>
              <a:xfrm>
                <a:off x="3711161" y="1508594"/>
                <a:ext cx="10248" cy="48537"/>
              </a:xfrm>
              <a:custGeom>
                <a:avLst/>
                <a:gdLst/>
                <a:ahLst/>
                <a:cxnLst/>
                <a:rect l="l" t="t" r="r" b="b"/>
                <a:pathLst>
                  <a:path w="322" h="1525" extrusionOk="0">
                    <a:moveTo>
                      <a:pt x="167" y="1"/>
                    </a:moveTo>
                    <a:cubicBezTo>
                      <a:pt x="72" y="1"/>
                      <a:pt x="0" y="72"/>
                      <a:pt x="0" y="155"/>
                    </a:cubicBezTo>
                    <a:lnTo>
                      <a:pt x="0" y="1370"/>
                    </a:lnTo>
                    <a:cubicBezTo>
                      <a:pt x="0" y="1453"/>
                      <a:pt x="72" y="1525"/>
                      <a:pt x="167" y="1525"/>
                    </a:cubicBezTo>
                    <a:cubicBezTo>
                      <a:pt x="250" y="1525"/>
                      <a:pt x="322" y="1453"/>
                      <a:pt x="322" y="1370"/>
                    </a:cubicBezTo>
                    <a:lnTo>
                      <a:pt x="322" y="155"/>
                    </a:lnTo>
                    <a:cubicBezTo>
                      <a:pt x="310" y="60"/>
                      <a:pt x="250" y="1"/>
                      <a:pt x="167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7" name="Google Shape;10780;p89"/>
              <p:cNvSpPr/>
              <p:nvPr/>
            </p:nvSpPr>
            <p:spPr>
              <a:xfrm>
                <a:off x="3633470" y="1792018"/>
                <a:ext cx="22757" cy="29249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9" extrusionOk="0">
                    <a:moveTo>
                      <a:pt x="525" y="1"/>
                    </a:moveTo>
                    <a:cubicBezTo>
                      <a:pt x="470" y="1"/>
                      <a:pt x="413" y="30"/>
                      <a:pt x="381" y="85"/>
                    </a:cubicBezTo>
                    <a:lnTo>
                      <a:pt x="48" y="680"/>
                    </a:lnTo>
                    <a:cubicBezTo>
                      <a:pt x="0" y="751"/>
                      <a:pt x="24" y="859"/>
                      <a:pt x="107" y="894"/>
                    </a:cubicBezTo>
                    <a:cubicBezTo>
                      <a:pt x="131" y="918"/>
                      <a:pt x="167" y="918"/>
                      <a:pt x="179" y="918"/>
                    </a:cubicBezTo>
                    <a:cubicBezTo>
                      <a:pt x="238" y="918"/>
                      <a:pt x="286" y="882"/>
                      <a:pt x="310" y="835"/>
                    </a:cubicBezTo>
                    <a:lnTo>
                      <a:pt x="655" y="240"/>
                    </a:lnTo>
                    <a:cubicBezTo>
                      <a:pt x="715" y="156"/>
                      <a:pt x="679" y="61"/>
                      <a:pt x="608" y="25"/>
                    </a:cubicBezTo>
                    <a:cubicBezTo>
                      <a:pt x="583" y="9"/>
                      <a:pt x="554" y="1"/>
                      <a:pt x="525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8" name="Google Shape;10781;p89"/>
              <p:cNvSpPr/>
              <p:nvPr/>
            </p:nvSpPr>
            <p:spPr>
              <a:xfrm>
                <a:off x="3775962" y="1545195"/>
                <a:ext cx="22757" cy="2899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1" extrusionOk="0">
                    <a:moveTo>
                      <a:pt x="534" y="1"/>
                    </a:moveTo>
                    <a:cubicBezTo>
                      <a:pt x="476" y="1"/>
                      <a:pt x="418" y="28"/>
                      <a:pt x="393" y="77"/>
                    </a:cubicBezTo>
                    <a:lnTo>
                      <a:pt x="48" y="672"/>
                    </a:lnTo>
                    <a:cubicBezTo>
                      <a:pt x="0" y="744"/>
                      <a:pt x="36" y="851"/>
                      <a:pt x="107" y="898"/>
                    </a:cubicBezTo>
                    <a:cubicBezTo>
                      <a:pt x="131" y="910"/>
                      <a:pt x="167" y="910"/>
                      <a:pt x="179" y="910"/>
                    </a:cubicBezTo>
                    <a:cubicBezTo>
                      <a:pt x="238" y="910"/>
                      <a:pt x="286" y="887"/>
                      <a:pt x="310" y="839"/>
                    </a:cubicBezTo>
                    <a:lnTo>
                      <a:pt x="655" y="244"/>
                    </a:lnTo>
                    <a:cubicBezTo>
                      <a:pt x="714" y="172"/>
                      <a:pt x="691" y="65"/>
                      <a:pt x="607" y="17"/>
                    </a:cubicBezTo>
                    <a:cubicBezTo>
                      <a:pt x="585" y="6"/>
                      <a:pt x="560" y="1"/>
                      <a:pt x="534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19" name="Google Shape;10782;p89"/>
              <p:cNvSpPr/>
              <p:nvPr/>
            </p:nvSpPr>
            <p:spPr>
              <a:xfrm>
                <a:off x="3577390" y="160149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199" y="1"/>
                    </a:moveTo>
                    <a:cubicBezTo>
                      <a:pt x="141" y="1"/>
                      <a:pt x="80" y="33"/>
                      <a:pt x="48" y="82"/>
                    </a:cubicBezTo>
                    <a:cubicBezTo>
                      <a:pt x="0" y="153"/>
                      <a:pt x="36" y="261"/>
                      <a:pt x="107" y="308"/>
                    </a:cubicBezTo>
                    <a:lnTo>
                      <a:pt x="703" y="642"/>
                    </a:lnTo>
                    <a:cubicBezTo>
                      <a:pt x="738" y="665"/>
                      <a:pt x="762" y="665"/>
                      <a:pt x="774" y="665"/>
                    </a:cubicBezTo>
                    <a:cubicBezTo>
                      <a:pt x="834" y="665"/>
                      <a:pt x="881" y="630"/>
                      <a:pt x="917" y="594"/>
                    </a:cubicBezTo>
                    <a:cubicBezTo>
                      <a:pt x="976" y="499"/>
                      <a:pt x="941" y="415"/>
                      <a:pt x="869" y="368"/>
                    </a:cubicBezTo>
                    <a:lnTo>
                      <a:pt x="274" y="22"/>
                    </a:lnTo>
                    <a:cubicBezTo>
                      <a:pt x="252" y="7"/>
                      <a:pt x="226" y="1"/>
                      <a:pt x="19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0" name="Google Shape;10783;p89"/>
              <p:cNvSpPr/>
              <p:nvPr/>
            </p:nvSpPr>
            <p:spPr>
              <a:xfrm>
                <a:off x="3823703" y="174360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199" y="1"/>
                    </a:moveTo>
                    <a:cubicBezTo>
                      <a:pt x="141" y="1"/>
                      <a:pt x="81" y="33"/>
                      <a:pt x="48" y="82"/>
                    </a:cubicBezTo>
                    <a:cubicBezTo>
                      <a:pt x="0" y="153"/>
                      <a:pt x="36" y="260"/>
                      <a:pt x="107" y="308"/>
                    </a:cubicBezTo>
                    <a:lnTo>
                      <a:pt x="703" y="641"/>
                    </a:lnTo>
                    <a:cubicBezTo>
                      <a:pt x="738" y="665"/>
                      <a:pt x="762" y="665"/>
                      <a:pt x="774" y="665"/>
                    </a:cubicBezTo>
                    <a:cubicBezTo>
                      <a:pt x="834" y="665"/>
                      <a:pt x="881" y="629"/>
                      <a:pt x="917" y="594"/>
                    </a:cubicBezTo>
                    <a:cubicBezTo>
                      <a:pt x="977" y="510"/>
                      <a:pt x="953" y="415"/>
                      <a:pt x="869" y="368"/>
                    </a:cubicBezTo>
                    <a:lnTo>
                      <a:pt x="274" y="22"/>
                    </a:lnTo>
                    <a:cubicBezTo>
                      <a:pt x="252" y="7"/>
                      <a:pt x="226" y="1"/>
                      <a:pt x="199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1" name="Google Shape;10784;p89"/>
              <p:cNvSpPr/>
              <p:nvPr/>
            </p:nvSpPr>
            <p:spPr>
              <a:xfrm>
                <a:off x="3775962" y="1792018"/>
                <a:ext cx="22757" cy="29249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9" extrusionOk="0">
                    <a:moveTo>
                      <a:pt x="190" y="1"/>
                    </a:moveTo>
                    <a:cubicBezTo>
                      <a:pt x="160" y="1"/>
                      <a:pt x="132" y="9"/>
                      <a:pt x="107" y="25"/>
                    </a:cubicBezTo>
                    <a:cubicBezTo>
                      <a:pt x="36" y="61"/>
                      <a:pt x="0" y="168"/>
                      <a:pt x="48" y="240"/>
                    </a:cubicBezTo>
                    <a:lnTo>
                      <a:pt x="393" y="835"/>
                    </a:lnTo>
                    <a:cubicBezTo>
                      <a:pt x="417" y="882"/>
                      <a:pt x="476" y="918"/>
                      <a:pt x="524" y="918"/>
                    </a:cubicBezTo>
                    <a:cubicBezTo>
                      <a:pt x="548" y="918"/>
                      <a:pt x="583" y="918"/>
                      <a:pt x="595" y="894"/>
                    </a:cubicBezTo>
                    <a:cubicBezTo>
                      <a:pt x="691" y="859"/>
                      <a:pt x="714" y="751"/>
                      <a:pt x="667" y="680"/>
                    </a:cubicBezTo>
                    <a:lnTo>
                      <a:pt x="333" y="85"/>
                    </a:lnTo>
                    <a:cubicBezTo>
                      <a:pt x="302" y="30"/>
                      <a:pt x="245" y="1"/>
                      <a:pt x="190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2" name="Google Shape;10785;p89"/>
              <p:cNvSpPr/>
              <p:nvPr/>
            </p:nvSpPr>
            <p:spPr>
              <a:xfrm>
                <a:off x="3633470" y="1545195"/>
                <a:ext cx="22757" cy="28995"/>
              </a:xfrm>
              <a:custGeom>
                <a:avLst/>
                <a:gdLst/>
                <a:ahLst/>
                <a:cxnLst/>
                <a:rect l="l" t="t" r="r" b="b"/>
                <a:pathLst>
                  <a:path w="715" h="911" extrusionOk="0">
                    <a:moveTo>
                      <a:pt x="181" y="1"/>
                    </a:moveTo>
                    <a:cubicBezTo>
                      <a:pt x="155" y="1"/>
                      <a:pt x="130" y="6"/>
                      <a:pt x="107" y="17"/>
                    </a:cubicBezTo>
                    <a:cubicBezTo>
                      <a:pt x="24" y="65"/>
                      <a:pt x="0" y="172"/>
                      <a:pt x="48" y="244"/>
                    </a:cubicBezTo>
                    <a:lnTo>
                      <a:pt x="381" y="839"/>
                    </a:lnTo>
                    <a:cubicBezTo>
                      <a:pt x="417" y="887"/>
                      <a:pt x="477" y="910"/>
                      <a:pt x="524" y="910"/>
                    </a:cubicBezTo>
                    <a:cubicBezTo>
                      <a:pt x="548" y="910"/>
                      <a:pt x="584" y="910"/>
                      <a:pt x="596" y="898"/>
                    </a:cubicBezTo>
                    <a:cubicBezTo>
                      <a:pt x="679" y="851"/>
                      <a:pt x="715" y="744"/>
                      <a:pt x="667" y="672"/>
                    </a:cubicBezTo>
                    <a:lnTo>
                      <a:pt x="322" y="77"/>
                    </a:lnTo>
                    <a:cubicBezTo>
                      <a:pt x="297" y="28"/>
                      <a:pt x="238" y="1"/>
                      <a:pt x="181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3" name="Google Shape;10786;p89"/>
              <p:cNvSpPr/>
              <p:nvPr/>
            </p:nvSpPr>
            <p:spPr>
              <a:xfrm>
                <a:off x="3823703" y="160149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778" y="1"/>
                    </a:moveTo>
                    <a:cubicBezTo>
                      <a:pt x="751" y="1"/>
                      <a:pt x="725" y="7"/>
                      <a:pt x="703" y="22"/>
                    </a:cubicBezTo>
                    <a:lnTo>
                      <a:pt x="107" y="368"/>
                    </a:lnTo>
                    <a:cubicBezTo>
                      <a:pt x="36" y="415"/>
                      <a:pt x="0" y="511"/>
                      <a:pt x="48" y="594"/>
                    </a:cubicBezTo>
                    <a:cubicBezTo>
                      <a:pt x="84" y="630"/>
                      <a:pt x="143" y="665"/>
                      <a:pt x="179" y="665"/>
                    </a:cubicBezTo>
                    <a:cubicBezTo>
                      <a:pt x="215" y="665"/>
                      <a:pt x="238" y="665"/>
                      <a:pt x="262" y="653"/>
                    </a:cubicBezTo>
                    <a:lnTo>
                      <a:pt x="857" y="308"/>
                    </a:lnTo>
                    <a:cubicBezTo>
                      <a:pt x="953" y="249"/>
                      <a:pt x="977" y="153"/>
                      <a:pt x="929" y="82"/>
                    </a:cubicBezTo>
                    <a:cubicBezTo>
                      <a:pt x="896" y="33"/>
                      <a:pt x="836" y="1"/>
                      <a:pt x="7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4" name="Google Shape;10787;p89"/>
              <p:cNvSpPr/>
              <p:nvPr/>
            </p:nvSpPr>
            <p:spPr>
              <a:xfrm>
                <a:off x="3577390" y="1743608"/>
                <a:ext cx="31095" cy="21197"/>
              </a:xfrm>
              <a:custGeom>
                <a:avLst/>
                <a:gdLst/>
                <a:ahLst/>
                <a:cxnLst/>
                <a:rect l="l" t="t" r="r" b="b"/>
                <a:pathLst>
                  <a:path w="977" h="666" extrusionOk="0">
                    <a:moveTo>
                      <a:pt x="778" y="1"/>
                    </a:moveTo>
                    <a:cubicBezTo>
                      <a:pt x="751" y="1"/>
                      <a:pt x="725" y="7"/>
                      <a:pt x="703" y="22"/>
                    </a:cubicBezTo>
                    <a:lnTo>
                      <a:pt x="107" y="368"/>
                    </a:lnTo>
                    <a:cubicBezTo>
                      <a:pt x="36" y="415"/>
                      <a:pt x="0" y="510"/>
                      <a:pt x="48" y="594"/>
                    </a:cubicBezTo>
                    <a:cubicBezTo>
                      <a:pt x="84" y="629"/>
                      <a:pt x="143" y="665"/>
                      <a:pt x="179" y="665"/>
                    </a:cubicBezTo>
                    <a:cubicBezTo>
                      <a:pt x="214" y="665"/>
                      <a:pt x="238" y="665"/>
                      <a:pt x="262" y="653"/>
                    </a:cubicBezTo>
                    <a:lnTo>
                      <a:pt x="857" y="308"/>
                    </a:lnTo>
                    <a:cubicBezTo>
                      <a:pt x="941" y="260"/>
                      <a:pt x="976" y="153"/>
                      <a:pt x="929" y="82"/>
                    </a:cubicBezTo>
                    <a:cubicBezTo>
                      <a:pt x="896" y="33"/>
                      <a:pt x="835" y="1"/>
                      <a:pt x="778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25" name="Google Shape;10788;p89"/>
              <p:cNvSpPr/>
              <p:nvPr/>
            </p:nvSpPr>
            <p:spPr>
              <a:xfrm>
                <a:off x="3732358" y="1593032"/>
                <a:ext cx="71294" cy="62255"/>
              </a:xfrm>
              <a:custGeom>
                <a:avLst/>
                <a:gdLst/>
                <a:ahLst/>
                <a:cxnLst/>
                <a:rect l="l" t="t" r="r" b="b"/>
                <a:pathLst>
                  <a:path w="2240" h="1956" extrusionOk="0">
                    <a:moveTo>
                      <a:pt x="186" y="1"/>
                    </a:moveTo>
                    <a:cubicBezTo>
                      <a:pt x="103" y="1"/>
                      <a:pt x="34" y="47"/>
                      <a:pt x="13" y="122"/>
                    </a:cubicBezTo>
                    <a:cubicBezTo>
                      <a:pt x="1" y="217"/>
                      <a:pt x="48" y="300"/>
                      <a:pt x="132" y="324"/>
                    </a:cubicBezTo>
                    <a:cubicBezTo>
                      <a:pt x="930" y="527"/>
                      <a:pt x="1584" y="1098"/>
                      <a:pt x="1894" y="1848"/>
                    </a:cubicBezTo>
                    <a:cubicBezTo>
                      <a:pt x="1918" y="1908"/>
                      <a:pt x="1977" y="1955"/>
                      <a:pt x="2037" y="1955"/>
                    </a:cubicBezTo>
                    <a:cubicBezTo>
                      <a:pt x="2061" y="1955"/>
                      <a:pt x="2084" y="1955"/>
                      <a:pt x="2096" y="1943"/>
                    </a:cubicBezTo>
                    <a:cubicBezTo>
                      <a:pt x="2192" y="1908"/>
                      <a:pt x="2239" y="1824"/>
                      <a:pt x="2192" y="1729"/>
                    </a:cubicBezTo>
                    <a:cubicBezTo>
                      <a:pt x="1846" y="884"/>
                      <a:pt x="1108" y="229"/>
                      <a:pt x="215" y="3"/>
                    </a:cubicBezTo>
                    <a:cubicBezTo>
                      <a:pt x="205" y="1"/>
                      <a:pt x="196" y="1"/>
                      <a:pt x="186" y="1"/>
                    </a:cubicBezTo>
                    <a:close/>
                  </a:path>
                </a:pathLst>
              </a:custGeom>
              <a:solidFill>
                <a:srgbClr val="657E93"/>
              </a:solidFill>
              <a:ln>
                <a:solidFill>
                  <a:schemeClr val="accent1">
                    <a:lumMod val="75000"/>
                  </a:schemeClr>
                </a:solidFill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Группа 6"/>
          <p:cNvGrpSpPr/>
          <p:nvPr/>
        </p:nvGrpSpPr>
        <p:grpSpPr>
          <a:xfrm>
            <a:off x="2619428" y="1074399"/>
            <a:ext cx="8383852" cy="1145577"/>
            <a:chOff x="3157908" y="1074399"/>
            <a:chExt cx="8383852" cy="1145577"/>
          </a:xfrm>
        </p:grpSpPr>
        <p:sp>
          <p:nvSpPr>
            <p:cNvPr id="126" name="Скругленный прямоугольник 125"/>
            <p:cNvSpPr/>
            <p:nvPr/>
          </p:nvSpPr>
          <p:spPr>
            <a:xfrm>
              <a:off x="3157908" y="1074399"/>
              <a:ext cx="8383852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3184862" y="1124030"/>
              <a:ext cx="8275618" cy="98488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45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исполнении норм законодательства об обеспечении открытости и доступности своих документов на сайте bus.gov.ru учреждениям надо прежде всего </a:t>
              </a:r>
              <a:r>
                <a:rPr lang="ru-RU" sz="145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ориентироваться на правовой акт органа-учредителя о передаче соответствующих полномочий</a:t>
              </a:r>
              <a:r>
                <a:rPr lang="ru-RU" sz="145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. Именно этот акт является надлежащим основанием для самостоятельного размещения информации на официальном сайте.</a:t>
              </a:r>
            </a:p>
          </p:txBody>
        </p:sp>
      </p:grpSp>
      <p:grpSp>
        <p:nvGrpSpPr>
          <p:cNvPr id="3" name="Группа 2"/>
          <p:cNvGrpSpPr/>
          <p:nvPr/>
        </p:nvGrpSpPr>
        <p:grpSpPr>
          <a:xfrm>
            <a:off x="9350141" y="2472431"/>
            <a:ext cx="1616836" cy="1561075"/>
            <a:chOff x="1631039" y="4063255"/>
            <a:chExt cx="1253984" cy="1145577"/>
          </a:xfrm>
        </p:grpSpPr>
        <p:sp>
          <p:nvSpPr>
            <p:cNvPr id="131" name="Скругленный прямоугольник 130"/>
            <p:cNvSpPr/>
            <p:nvPr/>
          </p:nvSpPr>
          <p:spPr>
            <a:xfrm>
              <a:off x="1631039" y="4063255"/>
              <a:ext cx="1253984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pic>
          <p:nvPicPr>
            <p:cNvPr id="147" name="Picture 6">
              <a:extLst>
                <a:ext uri="{FF2B5EF4-FFF2-40B4-BE49-F238E27FC236}">
                  <a16:creationId xmlns:a16="http://schemas.microsoft.com/office/drawing/2014/main" id="{7802ADA9-7952-4025-9618-0048D55DA4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75084" y="4106971"/>
              <a:ext cx="933324" cy="93332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2" name="Скругленный прямоугольник 151"/>
          <p:cNvSpPr/>
          <p:nvPr/>
        </p:nvSpPr>
        <p:spPr>
          <a:xfrm>
            <a:off x="1092559" y="5415414"/>
            <a:ext cx="8257581" cy="114557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Рекомендуется ежедневно просматривать новостной блок сайта bus.gov.ru </a:t>
            </a:r>
            <a:r>
              <a:rPr lang="ru-RU" dirty="0">
                <a:solidFill>
                  <a:prstClr val="black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, который содержит необходимую информацию по работе с сайтом, информационные письма и нормативные документы.</a:t>
            </a:r>
            <a:endParaRPr lang="ru-RU" dirty="0">
              <a:solidFill>
                <a:prstClr val="black"/>
              </a:solidFill>
            </a:endParaRPr>
          </a:p>
        </p:txBody>
      </p:sp>
      <p:grpSp>
        <p:nvGrpSpPr>
          <p:cNvPr id="5" name="Группа 4"/>
          <p:cNvGrpSpPr/>
          <p:nvPr/>
        </p:nvGrpSpPr>
        <p:grpSpPr>
          <a:xfrm>
            <a:off x="9644743" y="5415414"/>
            <a:ext cx="1244599" cy="1145577"/>
            <a:chOff x="9267290" y="5561685"/>
            <a:chExt cx="1181526" cy="1145577"/>
          </a:xfrm>
        </p:grpSpPr>
        <p:sp>
          <p:nvSpPr>
            <p:cNvPr id="151" name="Скругленный прямоугольник 150"/>
            <p:cNvSpPr/>
            <p:nvPr/>
          </p:nvSpPr>
          <p:spPr>
            <a:xfrm>
              <a:off x="9267290" y="5561685"/>
              <a:ext cx="1181526" cy="1145577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grpSp>
          <p:nvGrpSpPr>
            <p:cNvPr id="168" name="Google Shape;11469;p89"/>
            <p:cNvGrpSpPr/>
            <p:nvPr/>
          </p:nvGrpSpPr>
          <p:grpSpPr>
            <a:xfrm>
              <a:off x="9363379" y="5833850"/>
              <a:ext cx="928388" cy="733832"/>
              <a:chOff x="2611458" y="3816373"/>
              <a:chExt cx="426329" cy="332375"/>
            </a:xfrm>
            <a:solidFill>
              <a:schemeClr val="accent1">
                <a:lumMod val="75000"/>
              </a:schemeClr>
            </a:solidFill>
          </p:grpSpPr>
          <p:sp>
            <p:nvSpPr>
              <p:cNvPr id="169" name="Google Shape;11470;p89"/>
              <p:cNvSpPr/>
              <p:nvPr/>
            </p:nvSpPr>
            <p:spPr>
              <a:xfrm>
                <a:off x="2611458" y="3816373"/>
                <a:ext cx="426329" cy="332375"/>
              </a:xfrm>
              <a:custGeom>
                <a:avLst/>
                <a:gdLst/>
                <a:ahLst/>
                <a:cxnLst/>
                <a:rect l="l" t="t" r="r" b="b"/>
                <a:pathLst>
                  <a:path w="13395" h="10443" extrusionOk="0">
                    <a:moveTo>
                      <a:pt x="13002" y="429"/>
                    </a:moveTo>
                    <a:lnTo>
                      <a:pt x="12966" y="846"/>
                    </a:lnTo>
                    <a:lnTo>
                      <a:pt x="11418" y="846"/>
                    </a:lnTo>
                    <a:cubicBezTo>
                      <a:pt x="11299" y="846"/>
                      <a:pt x="11216" y="929"/>
                      <a:pt x="11216" y="1048"/>
                    </a:cubicBezTo>
                    <a:cubicBezTo>
                      <a:pt x="11216" y="1167"/>
                      <a:pt x="11299" y="1263"/>
                      <a:pt x="11418" y="1263"/>
                    </a:cubicBezTo>
                    <a:lnTo>
                      <a:pt x="12633" y="1263"/>
                    </a:lnTo>
                    <a:lnTo>
                      <a:pt x="12633" y="7501"/>
                    </a:lnTo>
                    <a:lnTo>
                      <a:pt x="5429" y="7501"/>
                    </a:lnTo>
                    <a:lnTo>
                      <a:pt x="5429" y="7287"/>
                    </a:lnTo>
                    <a:cubicBezTo>
                      <a:pt x="5429" y="7168"/>
                      <a:pt x="5334" y="7085"/>
                      <a:pt x="5215" y="7085"/>
                    </a:cubicBezTo>
                    <a:lnTo>
                      <a:pt x="4870" y="7085"/>
                    </a:lnTo>
                    <a:cubicBezTo>
                      <a:pt x="4834" y="6942"/>
                      <a:pt x="4786" y="6811"/>
                      <a:pt x="4715" y="6692"/>
                    </a:cubicBezTo>
                    <a:lnTo>
                      <a:pt x="4953" y="6454"/>
                    </a:lnTo>
                    <a:cubicBezTo>
                      <a:pt x="5036" y="6358"/>
                      <a:pt x="5036" y="6227"/>
                      <a:pt x="4953" y="6156"/>
                    </a:cubicBezTo>
                    <a:lnTo>
                      <a:pt x="4310" y="5513"/>
                    </a:lnTo>
                    <a:cubicBezTo>
                      <a:pt x="4263" y="5477"/>
                      <a:pt x="4215" y="5454"/>
                      <a:pt x="4155" y="5454"/>
                    </a:cubicBezTo>
                    <a:cubicBezTo>
                      <a:pt x="4096" y="5454"/>
                      <a:pt x="4060" y="5477"/>
                      <a:pt x="4013" y="5513"/>
                    </a:cubicBezTo>
                    <a:lnTo>
                      <a:pt x="3774" y="5751"/>
                    </a:lnTo>
                    <a:cubicBezTo>
                      <a:pt x="3655" y="5692"/>
                      <a:pt x="3524" y="5632"/>
                      <a:pt x="3382" y="5596"/>
                    </a:cubicBezTo>
                    <a:lnTo>
                      <a:pt x="3382" y="5251"/>
                    </a:lnTo>
                    <a:cubicBezTo>
                      <a:pt x="3382" y="5132"/>
                      <a:pt x="3298" y="5037"/>
                      <a:pt x="3179" y="5037"/>
                    </a:cubicBezTo>
                    <a:lnTo>
                      <a:pt x="2655" y="5037"/>
                    </a:lnTo>
                    <a:lnTo>
                      <a:pt x="2655" y="1274"/>
                    </a:lnTo>
                    <a:lnTo>
                      <a:pt x="10704" y="1274"/>
                    </a:lnTo>
                    <a:cubicBezTo>
                      <a:pt x="10823" y="1274"/>
                      <a:pt x="10918" y="1191"/>
                      <a:pt x="10918" y="1072"/>
                    </a:cubicBezTo>
                    <a:cubicBezTo>
                      <a:pt x="10918" y="953"/>
                      <a:pt x="10823" y="858"/>
                      <a:pt x="10704" y="858"/>
                    </a:cubicBezTo>
                    <a:lnTo>
                      <a:pt x="2310" y="858"/>
                    </a:lnTo>
                    <a:lnTo>
                      <a:pt x="2310" y="429"/>
                    </a:lnTo>
                    <a:close/>
                    <a:moveTo>
                      <a:pt x="12966" y="7918"/>
                    </a:moveTo>
                    <a:lnTo>
                      <a:pt x="12966" y="8347"/>
                    </a:lnTo>
                    <a:lnTo>
                      <a:pt x="5358" y="8347"/>
                    </a:lnTo>
                    <a:cubicBezTo>
                      <a:pt x="5394" y="8299"/>
                      <a:pt x="5417" y="8251"/>
                      <a:pt x="5417" y="8192"/>
                    </a:cubicBezTo>
                    <a:lnTo>
                      <a:pt x="5417" y="7954"/>
                    </a:lnTo>
                    <a:lnTo>
                      <a:pt x="12835" y="7954"/>
                    </a:lnTo>
                    <a:cubicBezTo>
                      <a:pt x="12883" y="7954"/>
                      <a:pt x="12930" y="7942"/>
                      <a:pt x="12954" y="7918"/>
                    </a:cubicBezTo>
                    <a:close/>
                    <a:moveTo>
                      <a:pt x="2953" y="5442"/>
                    </a:moveTo>
                    <a:lnTo>
                      <a:pt x="2953" y="5739"/>
                    </a:lnTo>
                    <a:cubicBezTo>
                      <a:pt x="2953" y="5846"/>
                      <a:pt x="3024" y="5918"/>
                      <a:pt x="3120" y="5954"/>
                    </a:cubicBezTo>
                    <a:cubicBezTo>
                      <a:pt x="3310" y="5989"/>
                      <a:pt x="3501" y="6073"/>
                      <a:pt x="3679" y="6192"/>
                    </a:cubicBezTo>
                    <a:cubicBezTo>
                      <a:pt x="3716" y="6215"/>
                      <a:pt x="3755" y="6225"/>
                      <a:pt x="3793" y="6225"/>
                    </a:cubicBezTo>
                    <a:cubicBezTo>
                      <a:pt x="3853" y="6225"/>
                      <a:pt x="3909" y="6200"/>
                      <a:pt x="3953" y="6156"/>
                    </a:cubicBezTo>
                    <a:lnTo>
                      <a:pt x="4155" y="5954"/>
                    </a:lnTo>
                    <a:lnTo>
                      <a:pt x="4501" y="6287"/>
                    </a:lnTo>
                    <a:lnTo>
                      <a:pt x="4298" y="6501"/>
                    </a:lnTo>
                    <a:cubicBezTo>
                      <a:pt x="4215" y="6573"/>
                      <a:pt x="4203" y="6680"/>
                      <a:pt x="4263" y="6763"/>
                    </a:cubicBezTo>
                    <a:cubicBezTo>
                      <a:pt x="4370" y="6942"/>
                      <a:pt x="4453" y="7144"/>
                      <a:pt x="4501" y="7335"/>
                    </a:cubicBezTo>
                    <a:cubicBezTo>
                      <a:pt x="4513" y="7418"/>
                      <a:pt x="4608" y="7501"/>
                      <a:pt x="4715" y="7501"/>
                    </a:cubicBezTo>
                    <a:lnTo>
                      <a:pt x="5013" y="7501"/>
                    </a:lnTo>
                    <a:lnTo>
                      <a:pt x="5013" y="7990"/>
                    </a:lnTo>
                    <a:lnTo>
                      <a:pt x="4715" y="7990"/>
                    </a:lnTo>
                    <a:cubicBezTo>
                      <a:pt x="4608" y="7990"/>
                      <a:pt x="4525" y="8061"/>
                      <a:pt x="4501" y="8156"/>
                    </a:cubicBezTo>
                    <a:cubicBezTo>
                      <a:pt x="4453" y="8347"/>
                      <a:pt x="4382" y="8537"/>
                      <a:pt x="4263" y="8716"/>
                    </a:cubicBezTo>
                    <a:cubicBezTo>
                      <a:pt x="4203" y="8811"/>
                      <a:pt x="4215" y="8906"/>
                      <a:pt x="4298" y="8990"/>
                    </a:cubicBezTo>
                    <a:lnTo>
                      <a:pt x="4501" y="9192"/>
                    </a:lnTo>
                    <a:lnTo>
                      <a:pt x="4155" y="9537"/>
                    </a:lnTo>
                    <a:lnTo>
                      <a:pt x="3953" y="9323"/>
                    </a:lnTo>
                    <a:cubicBezTo>
                      <a:pt x="3912" y="9282"/>
                      <a:pt x="3860" y="9261"/>
                      <a:pt x="3805" y="9261"/>
                    </a:cubicBezTo>
                    <a:cubicBezTo>
                      <a:pt x="3764" y="9261"/>
                      <a:pt x="3720" y="9273"/>
                      <a:pt x="3679" y="9299"/>
                    </a:cubicBezTo>
                    <a:cubicBezTo>
                      <a:pt x="3501" y="9394"/>
                      <a:pt x="3310" y="9490"/>
                      <a:pt x="3120" y="9537"/>
                    </a:cubicBezTo>
                    <a:cubicBezTo>
                      <a:pt x="3024" y="9549"/>
                      <a:pt x="2953" y="9633"/>
                      <a:pt x="2953" y="9740"/>
                    </a:cubicBezTo>
                    <a:lnTo>
                      <a:pt x="2953" y="10037"/>
                    </a:lnTo>
                    <a:lnTo>
                      <a:pt x="2465" y="10037"/>
                    </a:lnTo>
                    <a:lnTo>
                      <a:pt x="2465" y="9740"/>
                    </a:lnTo>
                    <a:cubicBezTo>
                      <a:pt x="2465" y="9633"/>
                      <a:pt x="2393" y="9561"/>
                      <a:pt x="2298" y="9537"/>
                    </a:cubicBezTo>
                    <a:cubicBezTo>
                      <a:pt x="2108" y="9490"/>
                      <a:pt x="1917" y="9418"/>
                      <a:pt x="1738" y="9299"/>
                    </a:cubicBezTo>
                    <a:cubicBezTo>
                      <a:pt x="1697" y="9273"/>
                      <a:pt x="1654" y="9261"/>
                      <a:pt x="1612" y="9261"/>
                    </a:cubicBezTo>
                    <a:cubicBezTo>
                      <a:pt x="1557" y="9261"/>
                      <a:pt x="1505" y="9282"/>
                      <a:pt x="1465" y="9323"/>
                    </a:cubicBezTo>
                    <a:lnTo>
                      <a:pt x="1262" y="9537"/>
                    </a:lnTo>
                    <a:lnTo>
                      <a:pt x="917" y="9192"/>
                    </a:lnTo>
                    <a:lnTo>
                      <a:pt x="1119" y="8990"/>
                    </a:lnTo>
                    <a:cubicBezTo>
                      <a:pt x="1203" y="8906"/>
                      <a:pt x="1215" y="8799"/>
                      <a:pt x="1155" y="8716"/>
                    </a:cubicBezTo>
                    <a:cubicBezTo>
                      <a:pt x="1048" y="8537"/>
                      <a:pt x="965" y="8347"/>
                      <a:pt x="917" y="8156"/>
                    </a:cubicBezTo>
                    <a:cubicBezTo>
                      <a:pt x="905" y="8061"/>
                      <a:pt x="810" y="7990"/>
                      <a:pt x="703" y="7990"/>
                    </a:cubicBezTo>
                    <a:lnTo>
                      <a:pt x="405" y="7990"/>
                    </a:lnTo>
                    <a:lnTo>
                      <a:pt x="405" y="7501"/>
                    </a:lnTo>
                    <a:lnTo>
                      <a:pt x="703" y="7501"/>
                    </a:lnTo>
                    <a:cubicBezTo>
                      <a:pt x="810" y="7501"/>
                      <a:pt x="881" y="7418"/>
                      <a:pt x="917" y="7335"/>
                    </a:cubicBezTo>
                    <a:cubicBezTo>
                      <a:pt x="965" y="7144"/>
                      <a:pt x="1036" y="6942"/>
                      <a:pt x="1155" y="6763"/>
                    </a:cubicBezTo>
                    <a:cubicBezTo>
                      <a:pt x="1215" y="6680"/>
                      <a:pt x="1203" y="6573"/>
                      <a:pt x="1119" y="6501"/>
                    </a:cubicBezTo>
                    <a:lnTo>
                      <a:pt x="917" y="6287"/>
                    </a:lnTo>
                    <a:lnTo>
                      <a:pt x="1262" y="5954"/>
                    </a:lnTo>
                    <a:lnTo>
                      <a:pt x="1465" y="6156"/>
                    </a:lnTo>
                    <a:cubicBezTo>
                      <a:pt x="1508" y="6200"/>
                      <a:pt x="1565" y="6225"/>
                      <a:pt x="1624" y="6225"/>
                    </a:cubicBezTo>
                    <a:cubicBezTo>
                      <a:pt x="1662" y="6225"/>
                      <a:pt x="1701" y="6215"/>
                      <a:pt x="1738" y="6192"/>
                    </a:cubicBezTo>
                    <a:cubicBezTo>
                      <a:pt x="1917" y="6085"/>
                      <a:pt x="2108" y="5989"/>
                      <a:pt x="2298" y="5954"/>
                    </a:cubicBezTo>
                    <a:cubicBezTo>
                      <a:pt x="2393" y="5930"/>
                      <a:pt x="2465" y="5846"/>
                      <a:pt x="2465" y="5739"/>
                    </a:cubicBezTo>
                    <a:lnTo>
                      <a:pt x="2465" y="5442"/>
                    </a:lnTo>
                    <a:close/>
                    <a:moveTo>
                      <a:pt x="2084" y="0"/>
                    </a:moveTo>
                    <a:cubicBezTo>
                      <a:pt x="1977" y="0"/>
                      <a:pt x="1881" y="84"/>
                      <a:pt x="1881" y="203"/>
                    </a:cubicBezTo>
                    <a:lnTo>
                      <a:pt x="1881" y="1048"/>
                    </a:lnTo>
                    <a:cubicBezTo>
                      <a:pt x="1881" y="1167"/>
                      <a:pt x="1977" y="1263"/>
                      <a:pt x="2084" y="1263"/>
                    </a:cubicBezTo>
                    <a:lnTo>
                      <a:pt x="2227" y="1263"/>
                    </a:lnTo>
                    <a:lnTo>
                      <a:pt x="2227" y="5037"/>
                    </a:lnTo>
                    <a:cubicBezTo>
                      <a:pt x="2119" y="5061"/>
                      <a:pt x="2048" y="5144"/>
                      <a:pt x="2048" y="5251"/>
                    </a:cubicBezTo>
                    <a:lnTo>
                      <a:pt x="2048" y="5584"/>
                    </a:lnTo>
                    <a:cubicBezTo>
                      <a:pt x="1905" y="5632"/>
                      <a:pt x="1774" y="5680"/>
                      <a:pt x="1655" y="5751"/>
                    </a:cubicBezTo>
                    <a:lnTo>
                      <a:pt x="1417" y="5513"/>
                    </a:lnTo>
                    <a:cubicBezTo>
                      <a:pt x="1369" y="5465"/>
                      <a:pt x="1334" y="5454"/>
                      <a:pt x="1274" y="5454"/>
                    </a:cubicBezTo>
                    <a:cubicBezTo>
                      <a:pt x="1215" y="5454"/>
                      <a:pt x="1167" y="5465"/>
                      <a:pt x="1119" y="5513"/>
                    </a:cubicBezTo>
                    <a:lnTo>
                      <a:pt x="476" y="6156"/>
                    </a:lnTo>
                    <a:cubicBezTo>
                      <a:pt x="393" y="6239"/>
                      <a:pt x="393" y="6382"/>
                      <a:pt x="476" y="6454"/>
                    </a:cubicBezTo>
                    <a:lnTo>
                      <a:pt x="715" y="6692"/>
                    </a:lnTo>
                    <a:cubicBezTo>
                      <a:pt x="655" y="6811"/>
                      <a:pt x="595" y="6942"/>
                      <a:pt x="560" y="7073"/>
                    </a:cubicBezTo>
                    <a:lnTo>
                      <a:pt x="214" y="7073"/>
                    </a:lnTo>
                    <a:cubicBezTo>
                      <a:pt x="95" y="7073"/>
                      <a:pt x="0" y="7168"/>
                      <a:pt x="0" y="7287"/>
                    </a:cubicBezTo>
                    <a:lnTo>
                      <a:pt x="0" y="8192"/>
                    </a:lnTo>
                    <a:cubicBezTo>
                      <a:pt x="0" y="8311"/>
                      <a:pt x="95" y="8406"/>
                      <a:pt x="214" y="8406"/>
                    </a:cubicBezTo>
                    <a:lnTo>
                      <a:pt x="560" y="8406"/>
                    </a:lnTo>
                    <a:cubicBezTo>
                      <a:pt x="595" y="8537"/>
                      <a:pt x="643" y="8668"/>
                      <a:pt x="715" y="8787"/>
                    </a:cubicBezTo>
                    <a:lnTo>
                      <a:pt x="476" y="9025"/>
                    </a:lnTo>
                    <a:cubicBezTo>
                      <a:pt x="393" y="9121"/>
                      <a:pt x="393" y="9252"/>
                      <a:pt x="476" y="9323"/>
                    </a:cubicBezTo>
                    <a:lnTo>
                      <a:pt x="1119" y="9966"/>
                    </a:lnTo>
                    <a:cubicBezTo>
                      <a:pt x="1167" y="10008"/>
                      <a:pt x="1223" y="10028"/>
                      <a:pt x="1277" y="10028"/>
                    </a:cubicBezTo>
                    <a:cubicBezTo>
                      <a:pt x="1331" y="10028"/>
                      <a:pt x="1381" y="10008"/>
                      <a:pt x="1417" y="9966"/>
                    </a:cubicBezTo>
                    <a:lnTo>
                      <a:pt x="1655" y="9728"/>
                    </a:lnTo>
                    <a:cubicBezTo>
                      <a:pt x="1774" y="9787"/>
                      <a:pt x="1905" y="9847"/>
                      <a:pt x="2048" y="9895"/>
                    </a:cubicBezTo>
                    <a:lnTo>
                      <a:pt x="2048" y="10228"/>
                    </a:lnTo>
                    <a:cubicBezTo>
                      <a:pt x="2048" y="10347"/>
                      <a:pt x="2131" y="10442"/>
                      <a:pt x="2250" y="10442"/>
                    </a:cubicBezTo>
                    <a:lnTo>
                      <a:pt x="3155" y="10442"/>
                    </a:lnTo>
                    <a:cubicBezTo>
                      <a:pt x="3274" y="10442"/>
                      <a:pt x="3370" y="10347"/>
                      <a:pt x="3370" y="10228"/>
                    </a:cubicBezTo>
                    <a:lnTo>
                      <a:pt x="3370" y="9895"/>
                    </a:lnTo>
                    <a:cubicBezTo>
                      <a:pt x="3501" y="9847"/>
                      <a:pt x="3632" y="9799"/>
                      <a:pt x="3751" y="9728"/>
                    </a:cubicBezTo>
                    <a:lnTo>
                      <a:pt x="3989" y="9966"/>
                    </a:lnTo>
                    <a:cubicBezTo>
                      <a:pt x="4036" y="10008"/>
                      <a:pt x="4093" y="10028"/>
                      <a:pt x="4146" y="10028"/>
                    </a:cubicBezTo>
                    <a:cubicBezTo>
                      <a:pt x="4200" y="10028"/>
                      <a:pt x="4251" y="10008"/>
                      <a:pt x="4286" y="9966"/>
                    </a:cubicBezTo>
                    <a:lnTo>
                      <a:pt x="4929" y="9323"/>
                    </a:lnTo>
                    <a:cubicBezTo>
                      <a:pt x="5025" y="9240"/>
                      <a:pt x="5025" y="9097"/>
                      <a:pt x="4929" y="9025"/>
                    </a:cubicBezTo>
                    <a:lnTo>
                      <a:pt x="4691" y="8787"/>
                    </a:lnTo>
                    <a:cubicBezTo>
                      <a:pt x="4691" y="8775"/>
                      <a:pt x="4703" y="8775"/>
                      <a:pt x="4703" y="8763"/>
                    </a:cubicBezTo>
                    <a:lnTo>
                      <a:pt x="13180" y="8763"/>
                    </a:lnTo>
                    <a:cubicBezTo>
                      <a:pt x="13299" y="8763"/>
                      <a:pt x="13383" y="8668"/>
                      <a:pt x="13383" y="8549"/>
                    </a:cubicBezTo>
                    <a:lnTo>
                      <a:pt x="13383" y="7704"/>
                    </a:lnTo>
                    <a:cubicBezTo>
                      <a:pt x="13383" y="7585"/>
                      <a:pt x="13299" y="7489"/>
                      <a:pt x="13180" y="7489"/>
                    </a:cubicBezTo>
                    <a:lnTo>
                      <a:pt x="13037" y="7489"/>
                    </a:lnTo>
                    <a:lnTo>
                      <a:pt x="13037" y="1263"/>
                    </a:lnTo>
                    <a:lnTo>
                      <a:pt x="13192" y="1263"/>
                    </a:lnTo>
                    <a:cubicBezTo>
                      <a:pt x="13311" y="1263"/>
                      <a:pt x="13395" y="1167"/>
                      <a:pt x="13395" y="1048"/>
                    </a:cubicBezTo>
                    <a:lnTo>
                      <a:pt x="13395" y="203"/>
                    </a:lnTo>
                    <a:cubicBezTo>
                      <a:pt x="13395" y="84"/>
                      <a:pt x="13311" y="0"/>
                      <a:pt x="13192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0" name="Google Shape;11471;p89"/>
              <p:cNvSpPr/>
              <p:nvPr/>
            </p:nvSpPr>
            <p:spPr>
              <a:xfrm>
                <a:off x="2803568" y="3950909"/>
                <a:ext cx="40198" cy="85648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2691" extrusionOk="0">
                    <a:moveTo>
                      <a:pt x="846" y="417"/>
                    </a:moveTo>
                    <a:lnTo>
                      <a:pt x="846" y="2262"/>
                    </a:lnTo>
                    <a:lnTo>
                      <a:pt x="417" y="2262"/>
                    </a:lnTo>
                    <a:lnTo>
                      <a:pt x="417" y="417"/>
                    </a:lnTo>
                    <a:close/>
                    <a:moveTo>
                      <a:pt x="203" y="0"/>
                    </a:moveTo>
                    <a:cubicBezTo>
                      <a:pt x="84" y="0"/>
                      <a:pt x="1" y="84"/>
                      <a:pt x="1" y="203"/>
                    </a:cubicBezTo>
                    <a:lnTo>
                      <a:pt x="1" y="2477"/>
                    </a:lnTo>
                    <a:cubicBezTo>
                      <a:pt x="1" y="2596"/>
                      <a:pt x="84" y="2691"/>
                      <a:pt x="203" y="2691"/>
                    </a:cubicBezTo>
                    <a:lnTo>
                      <a:pt x="1060" y="2691"/>
                    </a:lnTo>
                    <a:cubicBezTo>
                      <a:pt x="1167" y="2691"/>
                      <a:pt x="1263" y="2596"/>
                      <a:pt x="1263" y="2477"/>
                    </a:cubicBezTo>
                    <a:lnTo>
                      <a:pt x="1263" y="203"/>
                    </a:lnTo>
                    <a:cubicBezTo>
                      <a:pt x="1263" y="84"/>
                      <a:pt x="1179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1" name="Google Shape;11472;p89"/>
              <p:cNvSpPr/>
              <p:nvPr/>
            </p:nvSpPr>
            <p:spPr>
              <a:xfrm>
                <a:off x="2851691" y="3917935"/>
                <a:ext cx="40580" cy="118621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3727" extrusionOk="0">
                    <a:moveTo>
                      <a:pt x="858" y="417"/>
                    </a:moveTo>
                    <a:lnTo>
                      <a:pt x="858" y="3298"/>
                    </a:lnTo>
                    <a:lnTo>
                      <a:pt x="417" y="3298"/>
                    </a:lnTo>
                    <a:lnTo>
                      <a:pt x="417" y="417"/>
                    </a:lnTo>
                    <a:close/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lnTo>
                      <a:pt x="1" y="3513"/>
                    </a:lnTo>
                    <a:cubicBezTo>
                      <a:pt x="1" y="3632"/>
                      <a:pt x="96" y="3727"/>
                      <a:pt x="215" y="3727"/>
                    </a:cubicBezTo>
                    <a:lnTo>
                      <a:pt x="1060" y="3727"/>
                    </a:lnTo>
                    <a:cubicBezTo>
                      <a:pt x="1179" y="3727"/>
                      <a:pt x="1275" y="3632"/>
                      <a:pt x="1275" y="3513"/>
                    </a:cubicBezTo>
                    <a:lnTo>
                      <a:pt x="1275" y="215"/>
                    </a:lnTo>
                    <a:cubicBezTo>
                      <a:pt x="1275" y="96"/>
                      <a:pt x="1179" y="0"/>
                      <a:pt x="106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2" name="Google Shape;11473;p89"/>
              <p:cNvSpPr/>
              <p:nvPr/>
            </p:nvSpPr>
            <p:spPr>
              <a:xfrm>
                <a:off x="2900197" y="3934995"/>
                <a:ext cx="40198" cy="101562"/>
              </a:xfrm>
              <a:custGeom>
                <a:avLst/>
                <a:gdLst/>
                <a:ahLst/>
                <a:cxnLst/>
                <a:rect l="l" t="t" r="r" b="b"/>
                <a:pathLst>
                  <a:path w="1263" h="3191" extrusionOk="0">
                    <a:moveTo>
                      <a:pt x="846" y="417"/>
                    </a:moveTo>
                    <a:lnTo>
                      <a:pt x="846" y="2762"/>
                    </a:lnTo>
                    <a:lnTo>
                      <a:pt x="417" y="2762"/>
                    </a:lnTo>
                    <a:lnTo>
                      <a:pt x="417" y="417"/>
                    </a:lnTo>
                    <a:close/>
                    <a:moveTo>
                      <a:pt x="203" y="0"/>
                    </a:moveTo>
                    <a:cubicBezTo>
                      <a:pt x="84" y="0"/>
                      <a:pt x="1" y="95"/>
                      <a:pt x="1" y="214"/>
                    </a:cubicBezTo>
                    <a:lnTo>
                      <a:pt x="1" y="2977"/>
                    </a:lnTo>
                    <a:cubicBezTo>
                      <a:pt x="1" y="3096"/>
                      <a:pt x="84" y="3191"/>
                      <a:pt x="203" y="3191"/>
                    </a:cubicBezTo>
                    <a:lnTo>
                      <a:pt x="1048" y="3191"/>
                    </a:lnTo>
                    <a:cubicBezTo>
                      <a:pt x="1168" y="3191"/>
                      <a:pt x="1263" y="3096"/>
                      <a:pt x="1263" y="2977"/>
                    </a:cubicBezTo>
                    <a:lnTo>
                      <a:pt x="1263" y="214"/>
                    </a:lnTo>
                    <a:cubicBezTo>
                      <a:pt x="1263" y="95"/>
                      <a:pt x="1179" y="0"/>
                      <a:pt x="1048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3" name="Google Shape;11474;p89"/>
              <p:cNvSpPr/>
              <p:nvPr/>
            </p:nvSpPr>
            <p:spPr>
              <a:xfrm>
                <a:off x="2948320" y="3879265"/>
                <a:ext cx="40580" cy="156941"/>
              </a:xfrm>
              <a:custGeom>
                <a:avLst/>
                <a:gdLst/>
                <a:ahLst/>
                <a:cxnLst/>
                <a:rect l="l" t="t" r="r" b="b"/>
                <a:pathLst>
                  <a:path w="1275" h="4931" extrusionOk="0">
                    <a:moveTo>
                      <a:pt x="858" y="430"/>
                    </a:moveTo>
                    <a:lnTo>
                      <a:pt x="858" y="4525"/>
                    </a:lnTo>
                    <a:lnTo>
                      <a:pt x="418" y="4525"/>
                    </a:lnTo>
                    <a:lnTo>
                      <a:pt x="418" y="430"/>
                    </a:lnTo>
                    <a:close/>
                    <a:moveTo>
                      <a:pt x="215" y="1"/>
                    </a:moveTo>
                    <a:cubicBezTo>
                      <a:pt x="96" y="1"/>
                      <a:pt x="1" y="108"/>
                      <a:pt x="1" y="203"/>
                    </a:cubicBezTo>
                    <a:lnTo>
                      <a:pt x="1" y="4716"/>
                    </a:lnTo>
                    <a:cubicBezTo>
                      <a:pt x="1" y="4835"/>
                      <a:pt x="96" y="4930"/>
                      <a:pt x="215" y="4930"/>
                    </a:cubicBezTo>
                    <a:lnTo>
                      <a:pt x="1060" y="4930"/>
                    </a:lnTo>
                    <a:cubicBezTo>
                      <a:pt x="1180" y="4930"/>
                      <a:pt x="1275" y="4835"/>
                      <a:pt x="1275" y="4716"/>
                    </a:cubicBezTo>
                    <a:lnTo>
                      <a:pt x="1275" y="203"/>
                    </a:lnTo>
                    <a:cubicBezTo>
                      <a:pt x="1275" y="84"/>
                      <a:pt x="1180" y="1"/>
                      <a:pt x="1060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4" name="Google Shape;11475;p89"/>
              <p:cNvSpPr/>
              <p:nvPr/>
            </p:nvSpPr>
            <p:spPr>
              <a:xfrm>
                <a:off x="2716807" y="3896325"/>
                <a:ext cx="49269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1548" h="418" extrusionOk="0">
                    <a:moveTo>
                      <a:pt x="214" y="1"/>
                    </a:moveTo>
                    <a:cubicBezTo>
                      <a:pt x="95" y="1"/>
                      <a:pt x="0" y="84"/>
                      <a:pt x="0" y="203"/>
                    </a:cubicBezTo>
                    <a:cubicBezTo>
                      <a:pt x="0" y="322"/>
                      <a:pt x="107" y="417"/>
                      <a:pt x="214" y="417"/>
                    </a:cubicBezTo>
                    <a:lnTo>
                      <a:pt x="1345" y="417"/>
                    </a:lnTo>
                    <a:cubicBezTo>
                      <a:pt x="1453" y="417"/>
                      <a:pt x="1548" y="322"/>
                      <a:pt x="1548" y="203"/>
                    </a:cubicBezTo>
                    <a:cubicBezTo>
                      <a:pt x="1548" y="84"/>
                      <a:pt x="1453" y="1"/>
                      <a:pt x="1345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5" name="Google Shape;11476;p89"/>
              <p:cNvSpPr/>
              <p:nvPr/>
            </p:nvSpPr>
            <p:spPr>
              <a:xfrm>
                <a:off x="2717157" y="3917553"/>
                <a:ext cx="69002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8" extrusionOk="0">
                    <a:moveTo>
                      <a:pt x="215" y="0"/>
                    </a:moveTo>
                    <a:cubicBezTo>
                      <a:pt x="96" y="0"/>
                      <a:pt x="1" y="96"/>
                      <a:pt x="1" y="215"/>
                    </a:cubicBezTo>
                    <a:cubicBezTo>
                      <a:pt x="1" y="334"/>
                      <a:pt x="96" y="417"/>
                      <a:pt x="215" y="417"/>
                    </a:cubicBezTo>
                    <a:lnTo>
                      <a:pt x="1954" y="417"/>
                    </a:lnTo>
                    <a:cubicBezTo>
                      <a:pt x="2073" y="417"/>
                      <a:pt x="2168" y="334"/>
                      <a:pt x="2168" y="215"/>
                    </a:cubicBezTo>
                    <a:cubicBezTo>
                      <a:pt x="2168" y="96"/>
                      <a:pt x="2061" y="0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6" name="Google Shape;11477;p89"/>
              <p:cNvSpPr/>
              <p:nvPr/>
            </p:nvSpPr>
            <p:spPr>
              <a:xfrm>
                <a:off x="2717157" y="3938782"/>
                <a:ext cx="69002" cy="13272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7" extrusionOk="0">
                    <a:moveTo>
                      <a:pt x="215" y="0"/>
                    </a:moveTo>
                    <a:cubicBezTo>
                      <a:pt x="96" y="0"/>
                      <a:pt x="1" y="95"/>
                      <a:pt x="1" y="214"/>
                    </a:cubicBezTo>
                    <a:cubicBezTo>
                      <a:pt x="1" y="334"/>
                      <a:pt x="96" y="417"/>
                      <a:pt x="215" y="417"/>
                    </a:cubicBezTo>
                    <a:lnTo>
                      <a:pt x="1954" y="417"/>
                    </a:lnTo>
                    <a:cubicBezTo>
                      <a:pt x="2073" y="417"/>
                      <a:pt x="2168" y="334"/>
                      <a:pt x="2168" y="214"/>
                    </a:cubicBezTo>
                    <a:cubicBezTo>
                      <a:pt x="2168" y="95"/>
                      <a:pt x="2061" y="0"/>
                      <a:pt x="195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7" name="Google Shape;11478;p89"/>
              <p:cNvSpPr/>
              <p:nvPr/>
            </p:nvSpPr>
            <p:spPr>
              <a:xfrm>
                <a:off x="2717157" y="3960361"/>
                <a:ext cx="69002" cy="13304"/>
              </a:xfrm>
              <a:custGeom>
                <a:avLst/>
                <a:gdLst/>
                <a:ahLst/>
                <a:cxnLst/>
                <a:rect l="l" t="t" r="r" b="b"/>
                <a:pathLst>
                  <a:path w="2168" h="418" extrusionOk="0">
                    <a:moveTo>
                      <a:pt x="215" y="1"/>
                    </a:moveTo>
                    <a:cubicBezTo>
                      <a:pt x="96" y="1"/>
                      <a:pt x="1" y="84"/>
                      <a:pt x="1" y="203"/>
                    </a:cubicBezTo>
                    <a:cubicBezTo>
                      <a:pt x="1" y="322"/>
                      <a:pt x="96" y="418"/>
                      <a:pt x="215" y="418"/>
                    </a:cubicBezTo>
                    <a:lnTo>
                      <a:pt x="1954" y="418"/>
                    </a:lnTo>
                    <a:cubicBezTo>
                      <a:pt x="2073" y="418"/>
                      <a:pt x="2168" y="322"/>
                      <a:pt x="2168" y="203"/>
                    </a:cubicBezTo>
                    <a:cubicBezTo>
                      <a:pt x="2168" y="84"/>
                      <a:pt x="2061" y="1"/>
                      <a:pt x="1954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  <p:sp>
            <p:nvSpPr>
              <p:cNvPr id="178" name="Google Shape;11479;p89"/>
              <p:cNvSpPr/>
              <p:nvPr/>
            </p:nvSpPr>
            <p:spPr>
              <a:xfrm>
                <a:off x="2655793" y="4020993"/>
                <a:ext cx="84152" cy="82656"/>
              </a:xfrm>
              <a:custGeom>
                <a:avLst/>
                <a:gdLst/>
                <a:ahLst/>
                <a:cxnLst/>
                <a:rect l="l" t="t" r="r" b="b"/>
                <a:pathLst>
                  <a:path w="2644" h="2597" extrusionOk="0">
                    <a:moveTo>
                      <a:pt x="1322" y="1"/>
                    </a:moveTo>
                    <a:cubicBezTo>
                      <a:pt x="595" y="1"/>
                      <a:pt x="0" y="596"/>
                      <a:pt x="0" y="1322"/>
                    </a:cubicBezTo>
                    <a:cubicBezTo>
                      <a:pt x="0" y="1620"/>
                      <a:pt x="84" y="1882"/>
                      <a:pt x="262" y="2120"/>
                    </a:cubicBezTo>
                    <a:cubicBezTo>
                      <a:pt x="312" y="2177"/>
                      <a:pt x="379" y="2204"/>
                      <a:pt x="442" y="2204"/>
                    </a:cubicBezTo>
                    <a:cubicBezTo>
                      <a:pt x="485" y="2204"/>
                      <a:pt x="526" y="2192"/>
                      <a:pt x="560" y="2168"/>
                    </a:cubicBezTo>
                    <a:cubicBezTo>
                      <a:pt x="655" y="2096"/>
                      <a:pt x="667" y="1965"/>
                      <a:pt x="607" y="1870"/>
                    </a:cubicBezTo>
                    <a:cubicBezTo>
                      <a:pt x="488" y="1703"/>
                      <a:pt x="429" y="1525"/>
                      <a:pt x="429" y="1322"/>
                    </a:cubicBezTo>
                    <a:cubicBezTo>
                      <a:pt x="429" y="822"/>
                      <a:pt x="834" y="406"/>
                      <a:pt x="1334" y="406"/>
                    </a:cubicBezTo>
                    <a:cubicBezTo>
                      <a:pt x="1846" y="406"/>
                      <a:pt x="2239" y="810"/>
                      <a:pt x="2239" y="1322"/>
                    </a:cubicBezTo>
                    <a:cubicBezTo>
                      <a:pt x="2239" y="1620"/>
                      <a:pt x="2096" y="1894"/>
                      <a:pt x="1846" y="2061"/>
                    </a:cubicBezTo>
                    <a:cubicBezTo>
                      <a:pt x="1822" y="2061"/>
                      <a:pt x="1822" y="2073"/>
                      <a:pt x="1810" y="2073"/>
                    </a:cubicBezTo>
                    <a:lnTo>
                      <a:pt x="1798" y="2073"/>
                    </a:lnTo>
                    <a:cubicBezTo>
                      <a:pt x="1786" y="2073"/>
                      <a:pt x="1786" y="2096"/>
                      <a:pt x="1762" y="2096"/>
                    </a:cubicBezTo>
                    <a:lnTo>
                      <a:pt x="1750" y="2096"/>
                    </a:lnTo>
                    <a:cubicBezTo>
                      <a:pt x="1738" y="2096"/>
                      <a:pt x="1738" y="2108"/>
                      <a:pt x="1727" y="2108"/>
                    </a:cubicBezTo>
                    <a:cubicBezTo>
                      <a:pt x="1703" y="2108"/>
                      <a:pt x="1691" y="2120"/>
                      <a:pt x="1691" y="2120"/>
                    </a:cubicBezTo>
                    <a:lnTo>
                      <a:pt x="1679" y="2120"/>
                    </a:lnTo>
                    <a:cubicBezTo>
                      <a:pt x="1667" y="2120"/>
                      <a:pt x="1667" y="2120"/>
                      <a:pt x="1643" y="2144"/>
                    </a:cubicBezTo>
                    <a:lnTo>
                      <a:pt x="1631" y="2144"/>
                    </a:lnTo>
                    <a:cubicBezTo>
                      <a:pt x="1619" y="2144"/>
                      <a:pt x="1608" y="2156"/>
                      <a:pt x="1608" y="2156"/>
                    </a:cubicBezTo>
                    <a:cubicBezTo>
                      <a:pt x="1584" y="2156"/>
                      <a:pt x="1572" y="2156"/>
                      <a:pt x="1560" y="2168"/>
                    </a:cubicBezTo>
                    <a:lnTo>
                      <a:pt x="1072" y="2168"/>
                    </a:lnTo>
                    <a:cubicBezTo>
                      <a:pt x="1048" y="2168"/>
                      <a:pt x="1036" y="2168"/>
                      <a:pt x="1024" y="2156"/>
                    </a:cubicBezTo>
                    <a:cubicBezTo>
                      <a:pt x="1012" y="2156"/>
                      <a:pt x="988" y="2144"/>
                      <a:pt x="988" y="2144"/>
                    </a:cubicBezTo>
                    <a:lnTo>
                      <a:pt x="976" y="2144"/>
                    </a:lnTo>
                    <a:cubicBezTo>
                      <a:pt x="951" y="2133"/>
                      <a:pt x="925" y="2127"/>
                      <a:pt x="899" y="2127"/>
                    </a:cubicBezTo>
                    <a:cubicBezTo>
                      <a:pt x="817" y="2127"/>
                      <a:pt x="742" y="2181"/>
                      <a:pt x="715" y="2263"/>
                    </a:cubicBezTo>
                    <a:cubicBezTo>
                      <a:pt x="667" y="2358"/>
                      <a:pt x="726" y="2501"/>
                      <a:pt x="834" y="2525"/>
                    </a:cubicBezTo>
                    <a:lnTo>
                      <a:pt x="846" y="2525"/>
                    </a:lnTo>
                    <a:cubicBezTo>
                      <a:pt x="857" y="2525"/>
                      <a:pt x="869" y="2537"/>
                      <a:pt x="905" y="2537"/>
                    </a:cubicBezTo>
                    <a:cubicBezTo>
                      <a:pt x="917" y="2537"/>
                      <a:pt x="929" y="2561"/>
                      <a:pt x="965" y="2561"/>
                    </a:cubicBezTo>
                    <a:lnTo>
                      <a:pt x="976" y="2561"/>
                    </a:lnTo>
                    <a:cubicBezTo>
                      <a:pt x="988" y="2561"/>
                      <a:pt x="1012" y="2561"/>
                      <a:pt x="1024" y="2573"/>
                    </a:cubicBezTo>
                    <a:lnTo>
                      <a:pt x="1036" y="2573"/>
                    </a:lnTo>
                    <a:cubicBezTo>
                      <a:pt x="1048" y="2573"/>
                      <a:pt x="1072" y="2573"/>
                      <a:pt x="1096" y="2584"/>
                    </a:cubicBezTo>
                    <a:cubicBezTo>
                      <a:pt x="1107" y="2584"/>
                      <a:pt x="1143" y="2584"/>
                      <a:pt x="1155" y="2596"/>
                    </a:cubicBezTo>
                    <a:lnTo>
                      <a:pt x="1429" y="2596"/>
                    </a:lnTo>
                    <a:cubicBezTo>
                      <a:pt x="1441" y="2596"/>
                      <a:pt x="1465" y="2596"/>
                      <a:pt x="1488" y="2584"/>
                    </a:cubicBezTo>
                    <a:cubicBezTo>
                      <a:pt x="1500" y="2584"/>
                      <a:pt x="1524" y="2584"/>
                      <a:pt x="1548" y="2573"/>
                    </a:cubicBezTo>
                    <a:lnTo>
                      <a:pt x="1560" y="2573"/>
                    </a:lnTo>
                    <a:cubicBezTo>
                      <a:pt x="1572" y="2573"/>
                      <a:pt x="1584" y="2573"/>
                      <a:pt x="1608" y="2561"/>
                    </a:cubicBezTo>
                    <a:lnTo>
                      <a:pt x="1619" y="2561"/>
                    </a:lnTo>
                    <a:cubicBezTo>
                      <a:pt x="1631" y="2561"/>
                      <a:pt x="1643" y="2537"/>
                      <a:pt x="1679" y="2537"/>
                    </a:cubicBezTo>
                    <a:cubicBezTo>
                      <a:pt x="1691" y="2537"/>
                      <a:pt x="1703" y="2525"/>
                      <a:pt x="1738" y="2525"/>
                    </a:cubicBezTo>
                    <a:lnTo>
                      <a:pt x="1750" y="2525"/>
                    </a:lnTo>
                    <a:cubicBezTo>
                      <a:pt x="1762" y="2525"/>
                      <a:pt x="1786" y="2513"/>
                      <a:pt x="1798" y="2513"/>
                    </a:cubicBezTo>
                    <a:lnTo>
                      <a:pt x="1810" y="2513"/>
                    </a:lnTo>
                    <a:cubicBezTo>
                      <a:pt x="1822" y="2513"/>
                      <a:pt x="1846" y="2489"/>
                      <a:pt x="1858" y="2477"/>
                    </a:cubicBezTo>
                    <a:cubicBezTo>
                      <a:pt x="1869" y="2465"/>
                      <a:pt x="1881" y="2465"/>
                      <a:pt x="1905" y="2454"/>
                    </a:cubicBezTo>
                    <a:lnTo>
                      <a:pt x="1917" y="2430"/>
                    </a:lnTo>
                    <a:cubicBezTo>
                      <a:pt x="1929" y="2430"/>
                      <a:pt x="1941" y="2418"/>
                      <a:pt x="1941" y="2418"/>
                    </a:cubicBezTo>
                    <a:lnTo>
                      <a:pt x="1965" y="2406"/>
                    </a:lnTo>
                    <a:cubicBezTo>
                      <a:pt x="1977" y="2394"/>
                      <a:pt x="1989" y="2394"/>
                      <a:pt x="2000" y="2370"/>
                    </a:cubicBezTo>
                    <a:cubicBezTo>
                      <a:pt x="2381" y="2120"/>
                      <a:pt x="2584" y="1715"/>
                      <a:pt x="2584" y="1275"/>
                    </a:cubicBezTo>
                    <a:cubicBezTo>
                      <a:pt x="2643" y="596"/>
                      <a:pt x="2048" y="1"/>
                      <a:pt x="1322" y="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spcFirstLastPara="1" wrap="square" lIns="84392" tIns="84392" rIns="84392" bIns="84392" anchor="ctr" anchorCtr="0">
                <a:noAutofit/>
              </a:bodyPr>
              <a:lstStyle/>
              <a:p>
                <a:pPr defTabSz="1868738"/>
                <a:endParaRPr sz="3692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Группа 7"/>
          <p:cNvGrpSpPr/>
          <p:nvPr/>
        </p:nvGrpSpPr>
        <p:grpSpPr>
          <a:xfrm>
            <a:off x="1092559" y="2385947"/>
            <a:ext cx="8214929" cy="1821171"/>
            <a:chOff x="1631039" y="2385947"/>
            <a:chExt cx="8214929" cy="1518931"/>
          </a:xfrm>
        </p:grpSpPr>
        <p:sp>
          <p:nvSpPr>
            <p:cNvPr id="129" name="Скругленный прямоугольник 128"/>
            <p:cNvSpPr/>
            <p:nvPr/>
          </p:nvSpPr>
          <p:spPr>
            <a:xfrm>
              <a:off x="1631039" y="2385947"/>
              <a:ext cx="8193413" cy="151893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prstClr val="white"/>
                </a:solidFill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57BAEF7B-05A5-4CA9-AFA3-470DB2AC3D1D}"/>
                </a:ext>
              </a:extLst>
            </p:cNvPr>
            <p:cNvSpPr txBox="1"/>
            <p:nvPr/>
          </p:nvSpPr>
          <p:spPr>
            <a:xfrm>
              <a:off x="1631039" y="2395188"/>
              <a:ext cx="8214929" cy="14246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5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 размещении информации </a:t>
              </a: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на сайте bus.gov.ru уполномоченными сотрудниками учреждения, рекомендуется </a:t>
              </a:r>
              <a:r>
                <a:rPr lang="ru-RU" sz="1500" b="1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привлекать специалистов финансово-экономической  или бухгалтерской служб</a:t>
              </a:r>
              <a:r>
                <a:rPr lang="ru-RU" sz="1500" dirty="0">
                  <a:solidFill>
                    <a:prstClr val="black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, так как большая часть размещаемой информации состоит из финансовых показателей, тогда как непрофильные специалисты (сотрудники отделов информационных систем, службы безопасности, заведующие детских садов, заведующие складом и др.) не всегда могут в полной мере правильно разместить структурированную информацию по экономическим (бухгалтерским) показателям, и оценить риск возникающих ошибок.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BEAC0999-5981-21D0-F217-48C598F7A24D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4A5E1CC-8D5E-7294-482E-081E68FFAD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11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1634247" y="904673"/>
            <a:ext cx="8143308" cy="5769785"/>
          </a:xfrm>
        </p:spPr>
        <p:txBody>
          <a:bodyPr/>
          <a:lstStyle/>
          <a:p>
            <a:pPr marL="0" indent="0" algn="ctr">
              <a:buNone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Список сотрудников отдела бюджетного учёта и отчётности по операциям бюджетов УФК по Мурманской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</a:rPr>
              <a:t>области</a:t>
            </a:r>
            <a:endParaRPr lang="ru-RU" sz="28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Начальник отдела – главный бухгалтер -  Мясникова Светлана Викторовна (280-610);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Заместитель начальника отдела – заместитель главного бухгалтера -  Галай Ольга Леонидовна (280-611);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Главный казначей - Артемьева Ирина Александровна (280-615);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Главный казначей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– Дробышева Александра Борисовна (280-616);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Главный казначей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– Маркус Екатерина Викторовна (280-769);</a:t>
            </a: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Старший казначей – Леонтьева Наталия Васильевна (280-614);</a:t>
            </a:r>
          </a:p>
          <a:p>
            <a:pPr marL="0" indent="0" algn="ctr">
              <a:buNone/>
            </a:pP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Старший казначей –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Хомяк Татьяна Аркадьевна 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</a:rPr>
              <a:t>(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280-765);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Старший специалист 1 разряда  - Лаптева Анастасия Алексеевна (280-612).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ru-RU" sz="20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2000" dirty="0" smtClean="0">
                <a:solidFill>
                  <a:schemeClr val="accent1">
                    <a:lumMod val="50000"/>
                  </a:schemeClr>
                </a:solidFill>
              </a:rPr>
              <a:t>ufk49_obu@roskazna.ru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636417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21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11810-C61F-B511-8FF2-CAA3DDB9B12C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36EC45-B48D-401B-BE2B-C8F399376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841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idx="4"/>
          </p:nvPr>
        </p:nvSpPr>
        <p:spPr>
          <a:xfrm>
            <a:off x="1243154" y="2781701"/>
            <a:ext cx="8534401" cy="830997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/>
              <a:t>Спасибо за внимание!</a:t>
            </a: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267763" y="46977"/>
            <a:ext cx="5789968" cy="636417"/>
          </a:xfrm>
        </p:spPr>
        <p:txBody>
          <a:bodyPr>
            <a:normAutofit fontScale="90000"/>
          </a:bodyPr>
          <a:lstStyle/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22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B111810-C61F-B511-8FF2-CAA3DDB9B12C}"/>
              </a:ext>
            </a:extLst>
          </p:cNvPr>
          <p:cNvSpPr txBox="1"/>
          <p:nvPr/>
        </p:nvSpPr>
        <p:spPr>
          <a:xfrm>
            <a:off x="556542" y="285609"/>
            <a:ext cx="1636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dirty="0">
                <a:solidFill>
                  <a:srgbClr val="5B9BD5">
                    <a:lumMod val="50000"/>
                  </a:srgbClr>
                </a:solidFill>
              </a:rPr>
              <a:t>УФК ПО МУРМАНСКОЙ ОБЛАСТИ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36EC45-B48D-401B-BE2B-C8F3993765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757" y="205993"/>
            <a:ext cx="516547" cy="528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27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51345</TotalTime>
  <Words>3622</Words>
  <Application>Microsoft Office PowerPoint</Application>
  <PresentationFormat>Широкоэкранный</PresentationFormat>
  <Paragraphs>433</Paragraphs>
  <Slides>22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22</vt:i4>
      </vt:variant>
    </vt:vector>
  </HeadingPairs>
  <TitlesOfParts>
    <vt:vector size="33" baseType="lpstr">
      <vt:lpstr>Arial</vt:lpstr>
      <vt:lpstr>Calibri</vt:lpstr>
      <vt:lpstr>Calibri Light</vt:lpstr>
      <vt:lpstr>Cambria</vt:lpstr>
      <vt:lpstr>Helvetica Neue Medium</vt:lpstr>
      <vt:lpstr>Segoe UI Black</vt:lpstr>
      <vt:lpstr>Segoe UI Historic</vt:lpstr>
      <vt:lpstr>Segoe UI Light</vt:lpstr>
      <vt:lpstr>Times New Roman</vt:lpstr>
      <vt:lpstr>Тема Office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Аналитическая информация о проведенной сверке о государственных    и муниципальных учреждениях, размещенной на Официальном сайте ГМУ по состоянию на 01.07.2023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Заключение и рекомендации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Соколова Анастасия Владимировна</dc:creator>
  <cp:lastModifiedBy>Мясникова Светлана Викторовна</cp:lastModifiedBy>
  <cp:revision>1761</cp:revision>
  <cp:lastPrinted>2023-08-30T16:40:16Z</cp:lastPrinted>
  <dcterms:created xsi:type="dcterms:W3CDTF">2021-09-09T06:57:17Z</dcterms:created>
  <dcterms:modified xsi:type="dcterms:W3CDTF">2023-08-31T05:47:40Z</dcterms:modified>
</cp:coreProperties>
</file>